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notesSlides/notesSlide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2.xml" ContentType="application/vnd.openxmlformats-officedocument.themeOverride+xml"/>
  <Override PartName="/ppt/notesSlides/notesSlide9.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3.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4.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5.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6.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7.xml" ContentType="application/vnd.openxmlformats-officedocument.themeOverr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8.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 id="2147483672" r:id="rId3"/>
  </p:sldMasterIdLst>
  <p:notesMasterIdLst>
    <p:notesMasterId r:id="rId21"/>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Dosis" panose="02010303020202060003" pitchFamily="50" charset="0"/>
      <p:regular r:id="rId26"/>
      <p:bold r:id="rId27"/>
    </p:embeddedFont>
    <p:embeddedFont>
      <p:font typeface="Nunito"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044"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5.fntdata"/><Relationship Id="rId3" Type="http://schemas.openxmlformats.org/officeDocument/2006/relationships/slideMaster" Target="slideMasters/slideMaster3.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0.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Muh%20Fu'ad%20Saifuddin\Desktop\RAKAMIN\MINI%20PROJECT\Analyzing%20eCommerce%20Business%20Performance%20with%20SQL\Dataset\char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1.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2.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3.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4.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5.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6.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7.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dirty="0"/>
              <a:t>AVERAGE</a:t>
            </a:r>
            <a:r>
              <a:rPr lang="en-US" sz="1200" baseline="0" dirty="0"/>
              <a:t> MONTHLY ACTIVE CUSTOMER</a:t>
            </a:r>
            <a:endParaRPr lang="en-US" sz="120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Sheet2!$C$1</c:f>
              <c:strCache>
                <c:ptCount val="1"/>
                <c:pt idx="0">
                  <c:v>Average Monthly Active Users</c:v>
                </c:pt>
              </c:strCache>
            </c:strRef>
          </c:tx>
          <c:spPr>
            <a:solidFill>
              <a:schemeClr val="accent1">
                <a:alpha val="78000"/>
              </a:schemeClr>
            </a:solidFill>
            <a:ln>
              <a:solidFill>
                <a:schemeClr val="accent1">
                  <a:alpha val="48000"/>
                </a:schemeClr>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Sheet2!$B$2:$B$4</c:f>
              <c:numCache>
                <c:formatCode>General</c:formatCode>
                <c:ptCount val="3"/>
                <c:pt idx="0">
                  <c:v>2016</c:v>
                </c:pt>
                <c:pt idx="1">
                  <c:v>2017</c:v>
                </c:pt>
                <c:pt idx="2">
                  <c:v>2018</c:v>
                </c:pt>
              </c:numCache>
            </c:numRef>
          </c:cat>
          <c:val>
            <c:numRef>
              <c:f>Sheet2!$C$2:$C$4</c:f>
              <c:numCache>
                <c:formatCode>General</c:formatCode>
                <c:ptCount val="3"/>
                <c:pt idx="0">
                  <c:v>110</c:v>
                </c:pt>
                <c:pt idx="1">
                  <c:v>3758</c:v>
                </c:pt>
                <c:pt idx="2">
                  <c:v>5401</c:v>
                </c:pt>
              </c:numCache>
            </c:numRef>
          </c:val>
          <c:extLst>
            <c:ext xmlns:c16="http://schemas.microsoft.com/office/drawing/2014/chart" uri="{C3380CC4-5D6E-409C-BE32-E72D297353CC}">
              <c16:uniqueId val="{00000000-BF3B-4EF3-A639-E6907546ECF5}"/>
            </c:ext>
          </c:extLst>
        </c:ser>
        <c:dLbls>
          <c:dLblPos val="outEnd"/>
          <c:showLegendKey val="0"/>
          <c:showVal val="1"/>
          <c:showCatName val="0"/>
          <c:showSerName val="0"/>
          <c:showPercent val="0"/>
          <c:showBubbleSize val="0"/>
        </c:dLbls>
        <c:gapWidth val="55"/>
        <c:overlap val="-27"/>
        <c:axId val="866686816"/>
        <c:axId val="866685176"/>
        <c:extLst>
          <c:ext xmlns:c15="http://schemas.microsoft.com/office/drawing/2012/chart" uri="{02D57815-91ED-43cb-92C2-25804820EDAC}">
            <c15:filteredBarSeries>
              <c15:ser>
                <c:idx val="1"/>
                <c:order val="1"/>
                <c:tx>
                  <c:strRef>
                    <c:extLst>
                      <c:ext uri="{02D57815-91ED-43cb-92C2-25804820EDAC}">
                        <c15:formulaRef>
                          <c15:sqref>Sheet2!$D$1</c15:sqref>
                        </c15:formulaRef>
                      </c:ext>
                    </c:extLst>
                    <c:strCache>
                      <c:ptCount val="1"/>
                      <c:pt idx="0">
                        <c:v>Number New Customer</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numRef>
                    <c:extLst>
                      <c:ext uri="{02D57815-91ED-43cb-92C2-25804820EDAC}">
                        <c15:formulaRef>
                          <c15:sqref>Sheet2!$B$2:$B$4</c15:sqref>
                        </c15:formulaRef>
                      </c:ext>
                    </c:extLst>
                    <c:numCache>
                      <c:formatCode>General</c:formatCode>
                      <c:ptCount val="3"/>
                      <c:pt idx="0">
                        <c:v>2016</c:v>
                      </c:pt>
                      <c:pt idx="1">
                        <c:v>2017</c:v>
                      </c:pt>
                      <c:pt idx="2">
                        <c:v>2018</c:v>
                      </c:pt>
                    </c:numCache>
                  </c:numRef>
                </c:cat>
                <c:val>
                  <c:numRef>
                    <c:extLst>
                      <c:ext uri="{02D57815-91ED-43cb-92C2-25804820EDAC}">
                        <c15:formulaRef>
                          <c15:sqref>Sheet2!$D$2:$D$4</c15:sqref>
                        </c15:formulaRef>
                      </c:ext>
                    </c:extLst>
                    <c:numCache>
                      <c:formatCode>General</c:formatCode>
                      <c:ptCount val="3"/>
                      <c:pt idx="0">
                        <c:v>329</c:v>
                      </c:pt>
                      <c:pt idx="1">
                        <c:v>45101</c:v>
                      </c:pt>
                      <c:pt idx="2">
                        <c:v>54011</c:v>
                      </c:pt>
                    </c:numCache>
                  </c:numRef>
                </c:val>
                <c:extLst>
                  <c:ext xmlns:c16="http://schemas.microsoft.com/office/drawing/2014/chart" uri="{C3380CC4-5D6E-409C-BE32-E72D297353CC}">
                    <c16:uniqueId val="{00000001-BF3B-4EF3-A639-E6907546ECF5}"/>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Sheet2!$E$1</c15:sqref>
                        </c15:formulaRef>
                      </c:ext>
                    </c:extLst>
                    <c:strCache>
                      <c:ptCount val="1"/>
                      <c:pt idx="0">
                        <c:v>Average Order Frequency</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extLst xmlns:c15="http://schemas.microsoft.com/office/drawing/2012/chart">
                      <c:ext xmlns:c15="http://schemas.microsoft.com/office/drawing/2012/chart" uri="{02D57815-91ED-43cb-92C2-25804820EDAC}">
                        <c15:formulaRef>
                          <c15:sqref>Sheet2!$B$2:$B$4</c15:sqref>
                        </c15:formulaRef>
                      </c:ext>
                    </c:extLst>
                    <c:numCache>
                      <c:formatCode>General</c:formatCode>
                      <c:ptCount val="3"/>
                      <c:pt idx="0">
                        <c:v>2016</c:v>
                      </c:pt>
                      <c:pt idx="1">
                        <c:v>2017</c:v>
                      </c:pt>
                      <c:pt idx="2">
                        <c:v>2018</c:v>
                      </c:pt>
                    </c:numCache>
                  </c:numRef>
                </c:cat>
                <c:val>
                  <c:numRef>
                    <c:extLst xmlns:c15="http://schemas.microsoft.com/office/drawing/2012/chart">
                      <c:ext xmlns:c15="http://schemas.microsoft.com/office/drawing/2012/chart" uri="{02D57815-91ED-43cb-92C2-25804820EDAC}">
                        <c15:formulaRef>
                          <c15:sqref>Sheet2!$E$2:$E$4</c15:sqref>
                        </c15:formulaRef>
                      </c:ext>
                    </c:extLst>
                    <c:numCache>
                      <c:formatCode>General</c:formatCode>
                      <c:ptCount val="3"/>
                      <c:pt idx="0">
                        <c:v>1</c:v>
                      </c:pt>
                      <c:pt idx="1">
                        <c:v>1</c:v>
                      </c:pt>
                      <c:pt idx="2">
                        <c:v>1</c:v>
                      </c:pt>
                    </c:numCache>
                  </c:numRef>
                </c:val>
                <c:extLst xmlns:c15="http://schemas.microsoft.com/office/drawing/2012/chart">
                  <c:ext xmlns:c16="http://schemas.microsoft.com/office/drawing/2014/chart" uri="{C3380CC4-5D6E-409C-BE32-E72D297353CC}">
                    <c16:uniqueId val="{00000002-BF3B-4EF3-A639-E6907546ECF5}"/>
                  </c:ext>
                </c:extLst>
              </c15:ser>
            </c15:filteredBarSeries>
          </c:ext>
        </c:extLst>
      </c:barChart>
      <c:catAx>
        <c:axId val="8666868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6685176"/>
        <c:crosses val="autoZero"/>
        <c:auto val="1"/>
        <c:lblAlgn val="ctr"/>
        <c:lblOffset val="100"/>
        <c:noMultiLvlLbl val="0"/>
      </c:catAx>
      <c:valAx>
        <c:axId val="86668517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MONTHLY ACTIVE CUSTOMER</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66868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NUMBER</a:t>
            </a:r>
            <a:r>
              <a:rPr lang="en-US" baseline="0" dirty="0"/>
              <a:t> ACTIVE CUSTOMER PER MONTH</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2"/>
          <c:order val="0"/>
          <c:tx>
            <c:strRef>
              <c:f>Sheet1!$D$1</c:f>
              <c:strCache>
                <c:ptCount val="1"/>
                <c:pt idx="0">
                  <c:v>number_active_user</c:v>
                </c:pt>
              </c:strCache>
            </c:strRef>
          </c:tx>
          <c:spPr>
            <a:solidFill>
              <a:srgbClr val="4285F4">
                <a:alpha val="56000"/>
              </a:srgbClr>
            </a:solidFill>
            <a:ln>
              <a:noFill/>
            </a:ln>
            <a:effectLst/>
          </c:spPr>
          <c:invertIfNegative val="0"/>
          <c:cat>
            <c:multiLvlStrRef>
              <c:f>Sheet1!$B$2:$C$27</c:f>
              <c:multiLvlStrCache>
                <c:ptCount val="26"/>
                <c:lvl>
                  <c:pt idx="0">
                    <c:v>9</c:v>
                  </c:pt>
                  <c:pt idx="1">
                    <c:v>10</c:v>
                  </c:pt>
                  <c:pt idx="2">
                    <c:v>11</c:v>
                  </c:pt>
                  <c:pt idx="3">
                    <c:v>12</c:v>
                  </c:pt>
                  <c:pt idx="4">
                    <c:v>1</c:v>
                  </c:pt>
                  <c:pt idx="5">
                    <c:v>2</c:v>
                  </c:pt>
                  <c:pt idx="6">
                    <c:v>3</c:v>
                  </c:pt>
                  <c:pt idx="7">
                    <c:v>4</c:v>
                  </c:pt>
                  <c:pt idx="8">
                    <c:v>5</c:v>
                  </c:pt>
                  <c:pt idx="9">
                    <c:v>6</c:v>
                  </c:pt>
                  <c:pt idx="10">
                    <c:v>7</c:v>
                  </c:pt>
                  <c:pt idx="11">
                    <c:v>8</c:v>
                  </c:pt>
                  <c:pt idx="12">
                    <c:v>9</c:v>
                  </c:pt>
                  <c:pt idx="13">
                    <c:v>10</c:v>
                  </c:pt>
                  <c:pt idx="14">
                    <c:v>11</c:v>
                  </c:pt>
                  <c:pt idx="15">
                    <c:v>12</c:v>
                  </c:pt>
                  <c:pt idx="16">
                    <c:v>1</c:v>
                  </c:pt>
                  <c:pt idx="17">
                    <c:v>2</c:v>
                  </c:pt>
                  <c:pt idx="18">
                    <c:v>3</c:v>
                  </c:pt>
                  <c:pt idx="19">
                    <c:v>4</c:v>
                  </c:pt>
                  <c:pt idx="20">
                    <c:v>5</c:v>
                  </c:pt>
                  <c:pt idx="21">
                    <c:v>6</c:v>
                  </c:pt>
                  <c:pt idx="22">
                    <c:v>7</c:v>
                  </c:pt>
                  <c:pt idx="23">
                    <c:v>8</c:v>
                  </c:pt>
                  <c:pt idx="24">
                    <c:v>9</c:v>
                  </c:pt>
                  <c:pt idx="25">
                    <c:v>10</c:v>
                  </c:pt>
                </c:lvl>
                <c:lvl>
                  <c:pt idx="0">
                    <c:v>2016</c:v>
                  </c:pt>
                  <c:pt idx="4">
                    <c:v>2017</c:v>
                  </c:pt>
                  <c:pt idx="16">
                    <c:v>2018</c:v>
                  </c:pt>
                </c:lvl>
              </c:multiLvlStrCache>
            </c:multiLvlStrRef>
          </c:cat>
          <c:val>
            <c:numRef>
              <c:f>Sheet1!$D$2:$D$27</c:f>
              <c:numCache>
                <c:formatCode>General</c:formatCode>
                <c:ptCount val="26"/>
                <c:pt idx="0">
                  <c:v>4</c:v>
                </c:pt>
                <c:pt idx="1">
                  <c:v>324</c:v>
                </c:pt>
                <c:pt idx="2">
                  <c:v>0</c:v>
                </c:pt>
                <c:pt idx="3">
                  <c:v>1</c:v>
                </c:pt>
                <c:pt idx="4">
                  <c:v>800</c:v>
                </c:pt>
                <c:pt idx="5">
                  <c:v>1780</c:v>
                </c:pt>
                <c:pt idx="6">
                  <c:v>2682</c:v>
                </c:pt>
                <c:pt idx="7">
                  <c:v>2404</c:v>
                </c:pt>
                <c:pt idx="8">
                  <c:v>3700</c:v>
                </c:pt>
                <c:pt idx="9">
                  <c:v>3245</c:v>
                </c:pt>
                <c:pt idx="10">
                  <c:v>4026</c:v>
                </c:pt>
                <c:pt idx="11">
                  <c:v>4331</c:v>
                </c:pt>
                <c:pt idx="12">
                  <c:v>4285</c:v>
                </c:pt>
                <c:pt idx="13">
                  <c:v>4631</c:v>
                </c:pt>
                <c:pt idx="14">
                  <c:v>7544</c:v>
                </c:pt>
                <c:pt idx="15">
                  <c:v>5673</c:v>
                </c:pt>
                <c:pt idx="16">
                  <c:v>7269</c:v>
                </c:pt>
                <c:pt idx="17">
                  <c:v>6728</c:v>
                </c:pt>
                <c:pt idx="18">
                  <c:v>7211</c:v>
                </c:pt>
                <c:pt idx="19">
                  <c:v>6939</c:v>
                </c:pt>
                <c:pt idx="20">
                  <c:v>6873</c:v>
                </c:pt>
                <c:pt idx="21">
                  <c:v>6167</c:v>
                </c:pt>
                <c:pt idx="22">
                  <c:v>6292</c:v>
                </c:pt>
                <c:pt idx="23">
                  <c:v>6512</c:v>
                </c:pt>
                <c:pt idx="24">
                  <c:v>16</c:v>
                </c:pt>
                <c:pt idx="25">
                  <c:v>4</c:v>
                </c:pt>
              </c:numCache>
            </c:numRef>
          </c:val>
          <c:extLst>
            <c:ext xmlns:c16="http://schemas.microsoft.com/office/drawing/2014/chart" uri="{C3380CC4-5D6E-409C-BE32-E72D297353CC}">
              <c16:uniqueId val="{00000000-CBB9-436D-9660-3E914E163E14}"/>
            </c:ext>
          </c:extLst>
        </c:ser>
        <c:dLbls>
          <c:showLegendKey val="0"/>
          <c:showVal val="0"/>
          <c:showCatName val="0"/>
          <c:showSerName val="0"/>
          <c:showPercent val="0"/>
          <c:showBubbleSize val="0"/>
        </c:dLbls>
        <c:gapWidth val="44"/>
        <c:overlap val="-27"/>
        <c:axId val="715777248"/>
        <c:axId val="715770360"/>
      </c:barChart>
      <c:catAx>
        <c:axId val="71577724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MONTH</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5770360"/>
        <c:crosses val="autoZero"/>
        <c:auto val="1"/>
        <c:lblAlgn val="ctr"/>
        <c:lblOffset val="100"/>
        <c:noMultiLvlLbl val="0"/>
      </c:catAx>
      <c:valAx>
        <c:axId val="7157703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NUMBER</a:t>
                </a:r>
                <a:r>
                  <a:rPr lang="en-US" baseline="0" dirty="0"/>
                  <a:t> ACTIVE CUSTOMER</a:t>
                </a:r>
                <a:endParaRPr lang="en-US"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57772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NUMBER</a:t>
            </a:r>
            <a:r>
              <a:rPr lang="en-US" baseline="0" dirty="0"/>
              <a:t> OF NEW CUSTOMER PER YEAR</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1"/>
          <c:order val="1"/>
          <c:tx>
            <c:strRef>
              <c:f>Sheet2!$D$1</c:f>
              <c:strCache>
                <c:ptCount val="1"/>
                <c:pt idx="0">
                  <c:v>Number New Customer</c:v>
                </c:pt>
              </c:strCache>
              <c:extLst xmlns:c15="http://schemas.microsoft.com/office/drawing/2012/chart"/>
            </c:strRef>
          </c:tx>
          <c:spPr>
            <a:solidFill>
              <a:schemeClr val="accent2">
                <a:alpha val="66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Sheet2!$B$2:$B$4</c:f>
              <c:numCache>
                <c:formatCode>General</c:formatCode>
                <c:ptCount val="3"/>
                <c:pt idx="0">
                  <c:v>2016</c:v>
                </c:pt>
                <c:pt idx="1">
                  <c:v>2017</c:v>
                </c:pt>
                <c:pt idx="2">
                  <c:v>2018</c:v>
                </c:pt>
              </c:numCache>
              <c:extLst xmlns:c15="http://schemas.microsoft.com/office/drawing/2012/chart"/>
            </c:numRef>
          </c:cat>
          <c:val>
            <c:numRef>
              <c:f>Sheet2!$D$2:$D$4</c:f>
              <c:numCache>
                <c:formatCode>General</c:formatCode>
                <c:ptCount val="3"/>
                <c:pt idx="0">
                  <c:v>329</c:v>
                </c:pt>
                <c:pt idx="1">
                  <c:v>45101</c:v>
                </c:pt>
                <c:pt idx="2">
                  <c:v>54011</c:v>
                </c:pt>
              </c:numCache>
              <c:extLst xmlns:c15="http://schemas.microsoft.com/office/drawing/2012/chart"/>
            </c:numRef>
          </c:val>
          <c:extLst xmlns:c15="http://schemas.microsoft.com/office/drawing/2012/chart">
            <c:ext xmlns:c16="http://schemas.microsoft.com/office/drawing/2014/chart" uri="{C3380CC4-5D6E-409C-BE32-E72D297353CC}">
              <c16:uniqueId val="{00000000-B2FB-4D98-8351-2C18EFD23EDE}"/>
            </c:ext>
          </c:extLst>
        </c:ser>
        <c:dLbls>
          <c:dLblPos val="outEnd"/>
          <c:showLegendKey val="0"/>
          <c:showVal val="1"/>
          <c:showCatName val="0"/>
          <c:showSerName val="0"/>
          <c:showPercent val="0"/>
          <c:showBubbleSize val="0"/>
        </c:dLbls>
        <c:gapWidth val="55"/>
        <c:overlap val="-27"/>
        <c:axId val="866686816"/>
        <c:axId val="866685176"/>
        <c:extLst>
          <c:ext xmlns:c15="http://schemas.microsoft.com/office/drawing/2012/chart" uri="{02D57815-91ED-43cb-92C2-25804820EDAC}">
            <c15:filteredBarSeries>
              <c15:ser>
                <c:idx val="0"/>
                <c:order val="0"/>
                <c:tx>
                  <c:strRef>
                    <c:extLst>
                      <c:ext uri="{02D57815-91ED-43cb-92C2-25804820EDAC}">
                        <c15:formulaRef>
                          <c15:sqref>Sheet2!$C$1</c15:sqref>
                        </c15:formulaRef>
                      </c:ext>
                    </c:extLst>
                    <c:strCache>
                      <c:ptCount val="1"/>
                      <c:pt idx="0">
                        <c:v>Average Monthly Active Users</c:v>
                      </c:pt>
                    </c:strCache>
                  </c:strRef>
                </c:tx>
                <c:spPr>
                  <a:solidFill>
                    <a:schemeClr val="accent1">
                      <a:alpha val="78000"/>
                    </a:schemeClr>
                  </a:solidFill>
                  <a:ln>
                    <a:solidFill>
                      <a:schemeClr val="accent1">
                        <a:alpha val="48000"/>
                      </a:schemeClr>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numRef>
                    <c:extLst>
                      <c:ext uri="{02D57815-91ED-43cb-92C2-25804820EDAC}">
                        <c15:formulaRef>
                          <c15:sqref>Sheet2!$B$2:$B$4</c15:sqref>
                        </c15:formulaRef>
                      </c:ext>
                    </c:extLst>
                    <c:numCache>
                      <c:formatCode>General</c:formatCode>
                      <c:ptCount val="3"/>
                      <c:pt idx="0">
                        <c:v>2016</c:v>
                      </c:pt>
                      <c:pt idx="1">
                        <c:v>2017</c:v>
                      </c:pt>
                      <c:pt idx="2">
                        <c:v>2018</c:v>
                      </c:pt>
                    </c:numCache>
                  </c:numRef>
                </c:cat>
                <c:val>
                  <c:numRef>
                    <c:extLst>
                      <c:ext uri="{02D57815-91ED-43cb-92C2-25804820EDAC}">
                        <c15:formulaRef>
                          <c15:sqref>Sheet2!$C$2:$C$4</c15:sqref>
                        </c15:formulaRef>
                      </c:ext>
                    </c:extLst>
                    <c:numCache>
                      <c:formatCode>General</c:formatCode>
                      <c:ptCount val="3"/>
                      <c:pt idx="0">
                        <c:v>110</c:v>
                      </c:pt>
                      <c:pt idx="1">
                        <c:v>3758</c:v>
                      </c:pt>
                      <c:pt idx="2">
                        <c:v>5401</c:v>
                      </c:pt>
                    </c:numCache>
                  </c:numRef>
                </c:val>
                <c:extLst>
                  <c:ext xmlns:c16="http://schemas.microsoft.com/office/drawing/2014/chart" uri="{C3380CC4-5D6E-409C-BE32-E72D297353CC}">
                    <c16:uniqueId val="{00000001-B2FB-4D98-8351-2C18EFD23EDE}"/>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Sheet2!$E$1</c15:sqref>
                        </c15:formulaRef>
                      </c:ext>
                    </c:extLst>
                    <c:strCache>
                      <c:ptCount val="1"/>
                      <c:pt idx="0">
                        <c:v>Average Order Frequency</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extLst xmlns:c15="http://schemas.microsoft.com/office/drawing/2012/chart">
                      <c:ext xmlns:c15="http://schemas.microsoft.com/office/drawing/2012/chart" uri="{02D57815-91ED-43cb-92C2-25804820EDAC}">
                        <c15:formulaRef>
                          <c15:sqref>Sheet2!$B$2:$B$4</c15:sqref>
                        </c15:formulaRef>
                      </c:ext>
                    </c:extLst>
                    <c:numCache>
                      <c:formatCode>General</c:formatCode>
                      <c:ptCount val="3"/>
                      <c:pt idx="0">
                        <c:v>2016</c:v>
                      </c:pt>
                      <c:pt idx="1">
                        <c:v>2017</c:v>
                      </c:pt>
                      <c:pt idx="2">
                        <c:v>2018</c:v>
                      </c:pt>
                    </c:numCache>
                  </c:numRef>
                </c:cat>
                <c:val>
                  <c:numRef>
                    <c:extLst xmlns:c15="http://schemas.microsoft.com/office/drawing/2012/chart">
                      <c:ext xmlns:c15="http://schemas.microsoft.com/office/drawing/2012/chart" uri="{02D57815-91ED-43cb-92C2-25804820EDAC}">
                        <c15:formulaRef>
                          <c15:sqref>Sheet2!$E$2:$E$4</c15:sqref>
                        </c15:formulaRef>
                      </c:ext>
                    </c:extLst>
                    <c:numCache>
                      <c:formatCode>General</c:formatCode>
                      <c:ptCount val="3"/>
                      <c:pt idx="0">
                        <c:v>1</c:v>
                      </c:pt>
                      <c:pt idx="1">
                        <c:v>1</c:v>
                      </c:pt>
                      <c:pt idx="2">
                        <c:v>1</c:v>
                      </c:pt>
                    </c:numCache>
                  </c:numRef>
                </c:val>
                <c:extLst xmlns:c15="http://schemas.microsoft.com/office/drawing/2012/chart">
                  <c:ext xmlns:c16="http://schemas.microsoft.com/office/drawing/2014/chart" uri="{C3380CC4-5D6E-409C-BE32-E72D297353CC}">
                    <c16:uniqueId val="{00000002-B2FB-4D98-8351-2C18EFD23EDE}"/>
                  </c:ext>
                </c:extLst>
              </c15:ser>
            </c15:filteredBarSeries>
          </c:ext>
        </c:extLst>
      </c:barChart>
      <c:catAx>
        <c:axId val="8666868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6685176"/>
        <c:crosses val="autoZero"/>
        <c:auto val="1"/>
        <c:lblAlgn val="ctr"/>
        <c:lblOffset val="100"/>
        <c:noMultiLvlLbl val="0"/>
      </c:catAx>
      <c:valAx>
        <c:axId val="86668517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NEW CUSTOMER</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66868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AVERAGE</a:t>
            </a:r>
            <a:r>
              <a:rPr lang="en-US" baseline="0" dirty="0"/>
              <a:t> ORDER FREQUENCY PER YEAR</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2"/>
          <c:order val="2"/>
          <c:tx>
            <c:strRef>
              <c:f>Sheet2!$E$1</c:f>
              <c:strCache>
                <c:ptCount val="1"/>
                <c:pt idx="0">
                  <c:v>Average Order Frequency</c:v>
                </c:pt>
              </c:strCache>
              <c:extLst xmlns:c15="http://schemas.microsoft.com/office/drawing/2012/chart"/>
            </c:strRef>
          </c:tx>
          <c:spPr>
            <a:solidFill>
              <a:srgbClr val="0097A7">
                <a:lumMod val="75000"/>
                <a:alpha val="55000"/>
              </a:srgbClr>
            </a:solidFill>
            <a:ln>
              <a:noFill/>
            </a:ln>
            <a:effectLst/>
          </c:spPr>
          <c:invertIfNegative val="0"/>
          <c:cat>
            <c:numRef>
              <c:f>Sheet2!$B$2:$B$4</c:f>
              <c:numCache>
                <c:formatCode>General</c:formatCode>
                <c:ptCount val="3"/>
                <c:pt idx="0">
                  <c:v>2016</c:v>
                </c:pt>
                <c:pt idx="1">
                  <c:v>2017</c:v>
                </c:pt>
                <c:pt idx="2">
                  <c:v>2018</c:v>
                </c:pt>
              </c:numCache>
              <c:extLst xmlns:c15="http://schemas.microsoft.com/office/drawing/2012/chart"/>
            </c:numRef>
          </c:cat>
          <c:val>
            <c:numRef>
              <c:f>Sheet2!$E$2:$E$4</c:f>
              <c:numCache>
                <c:formatCode>General</c:formatCode>
                <c:ptCount val="3"/>
                <c:pt idx="0">
                  <c:v>1</c:v>
                </c:pt>
                <c:pt idx="1">
                  <c:v>1</c:v>
                </c:pt>
                <c:pt idx="2">
                  <c:v>1</c:v>
                </c:pt>
              </c:numCache>
              <c:extLst xmlns:c15="http://schemas.microsoft.com/office/drawing/2012/chart"/>
            </c:numRef>
          </c:val>
          <c:extLst xmlns:c15="http://schemas.microsoft.com/office/drawing/2012/chart">
            <c:ext xmlns:c16="http://schemas.microsoft.com/office/drawing/2014/chart" uri="{C3380CC4-5D6E-409C-BE32-E72D297353CC}">
              <c16:uniqueId val="{00000002-B2FB-4D98-8351-2C18EFD23EDE}"/>
            </c:ext>
          </c:extLst>
        </c:ser>
        <c:dLbls>
          <c:showLegendKey val="0"/>
          <c:showVal val="0"/>
          <c:showCatName val="0"/>
          <c:showSerName val="0"/>
          <c:showPercent val="0"/>
          <c:showBubbleSize val="0"/>
        </c:dLbls>
        <c:gapWidth val="55"/>
        <c:overlap val="-27"/>
        <c:axId val="866686816"/>
        <c:axId val="866685176"/>
        <c:extLst>
          <c:ext xmlns:c15="http://schemas.microsoft.com/office/drawing/2012/chart" uri="{02D57815-91ED-43cb-92C2-25804820EDAC}">
            <c15:filteredBarSeries>
              <c15:ser>
                <c:idx val="0"/>
                <c:order val="0"/>
                <c:tx>
                  <c:strRef>
                    <c:extLst>
                      <c:ext uri="{02D57815-91ED-43cb-92C2-25804820EDAC}">
                        <c15:formulaRef>
                          <c15:sqref>Sheet2!$C$1</c15:sqref>
                        </c15:formulaRef>
                      </c:ext>
                    </c:extLst>
                    <c:strCache>
                      <c:ptCount val="1"/>
                      <c:pt idx="0">
                        <c:v>Average Monthly Active Users</c:v>
                      </c:pt>
                    </c:strCache>
                  </c:strRef>
                </c:tx>
                <c:spPr>
                  <a:solidFill>
                    <a:schemeClr val="accent1">
                      <a:alpha val="78000"/>
                    </a:schemeClr>
                  </a:solidFill>
                  <a:ln>
                    <a:solidFill>
                      <a:schemeClr val="accent1">
                        <a:alpha val="48000"/>
                      </a:schemeClr>
                    </a:solidFill>
                  </a:ln>
                  <a:effectLst/>
                </c:spPr>
                <c:invertIfNegative val="0"/>
                <c:cat>
                  <c:numRef>
                    <c:extLst>
                      <c:ext uri="{02D57815-91ED-43cb-92C2-25804820EDAC}">
                        <c15:formulaRef>
                          <c15:sqref>Sheet2!$B$2:$B$4</c15:sqref>
                        </c15:formulaRef>
                      </c:ext>
                    </c:extLst>
                    <c:numCache>
                      <c:formatCode>General</c:formatCode>
                      <c:ptCount val="3"/>
                      <c:pt idx="0">
                        <c:v>2016</c:v>
                      </c:pt>
                      <c:pt idx="1">
                        <c:v>2017</c:v>
                      </c:pt>
                      <c:pt idx="2">
                        <c:v>2018</c:v>
                      </c:pt>
                    </c:numCache>
                  </c:numRef>
                </c:cat>
                <c:val>
                  <c:numRef>
                    <c:extLst>
                      <c:ext uri="{02D57815-91ED-43cb-92C2-25804820EDAC}">
                        <c15:formulaRef>
                          <c15:sqref>Sheet2!$C$2:$C$4</c15:sqref>
                        </c15:formulaRef>
                      </c:ext>
                    </c:extLst>
                    <c:numCache>
                      <c:formatCode>General</c:formatCode>
                      <c:ptCount val="3"/>
                      <c:pt idx="0">
                        <c:v>110</c:v>
                      </c:pt>
                      <c:pt idx="1">
                        <c:v>3758</c:v>
                      </c:pt>
                      <c:pt idx="2">
                        <c:v>5401</c:v>
                      </c:pt>
                    </c:numCache>
                  </c:numRef>
                </c:val>
                <c:extLst>
                  <c:ext xmlns:c16="http://schemas.microsoft.com/office/drawing/2014/chart" uri="{C3380CC4-5D6E-409C-BE32-E72D297353CC}">
                    <c16:uniqueId val="{00000001-B2FB-4D98-8351-2C18EFD23EDE}"/>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Sheet2!$D$1</c15:sqref>
                        </c15:formulaRef>
                      </c:ext>
                    </c:extLst>
                    <c:strCache>
                      <c:ptCount val="1"/>
                      <c:pt idx="0">
                        <c:v>Number New Customer</c:v>
                      </c:pt>
                    </c:strCache>
                  </c:strRef>
                </c:tx>
                <c:spPr>
                  <a:solidFill>
                    <a:schemeClr val="accent2">
                      <a:alpha val="66000"/>
                    </a:schemeClr>
                  </a:solidFill>
                  <a:ln>
                    <a:noFill/>
                  </a:ln>
                  <a:effectLst/>
                </c:spPr>
                <c:invertIfNegative val="0"/>
                <c:cat>
                  <c:numRef>
                    <c:extLst xmlns:c15="http://schemas.microsoft.com/office/drawing/2012/chart">
                      <c:ext xmlns:c15="http://schemas.microsoft.com/office/drawing/2012/chart" uri="{02D57815-91ED-43cb-92C2-25804820EDAC}">
                        <c15:formulaRef>
                          <c15:sqref>Sheet2!$B$2:$B$4</c15:sqref>
                        </c15:formulaRef>
                      </c:ext>
                    </c:extLst>
                    <c:numCache>
                      <c:formatCode>General</c:formatCode>
                      <c:ptCount val="3"/>
                      <c:pt idx="0">
                        <c:v>2016</c:v>
                      </c:pt>
                      <c:pt idx="1">
                        <c:v>2017</c:v>
                      </c:pt>
                      <c:pt idx="2">
                        <c:v>2018</c:v>
                      </c:pt>
                    </c:numCache>
                  </c:numRef>
                </c:cat>
                <c:val>
                  <c:numRef>
                    <c:extLst xmlns:c15="http://schemas.microsoft.com/office/drawing/2012/chart">
                      <c:ext xmlns:c15="http://schemas.microsoft.com/office/drawing/2012/chart" uri="{02D57815-91ED-43cb-92C2-25804820EDAC}">
                        <c15:formulaRef>
                          <c15:sqref>Sheet2!$D$2:$D$4</c15:sqref>
                        </c15:formulaRef>
                      </c:ext>
                    </c:extLst>
                    <c:numCache>
                      <c:formatCode>General</c:formatCode>
                      <c:ptCount val="3"/>
                      <c:pt idx="0">
                        <c:v>329</c:v>
                      </c:pt>
                      <c:pt idx="1">
                        <c:v>45101</c:v>
                      </c:pt>
                      <c:pt idx="2">
                        <c:v>54011</c:v>
                      </c:pt>
                    </c:numCache>
                  </c:numRef>
                </c:val>
                <c:extLst xmlns:c15="http://schemas.microsoft.com/office/drawing/2012/chart">
                  <c:ext xmlns:c16="http://schemas.microsoft.com/office/drawing/2014/chart" uri="{C3380CC4-5D6E-409C-BE32-E72D297353CC}">
                    <c16:uniqueId val="{00000000-B2FB-4D98-8351-2C18EFD23EDE}"/>
                  </c:ext>
                </c:extLst>
              </c15:ser>
            </c15:filteredBarSeries>
          </c:ext>
        </c:extLst>
      </c:barChart>
      <c:catAx>
        <c:axId val="8666868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6685176"/>
        <c:crosses val="autoZero"/>
        <c:auto val="1"/>
        <c:lblAlgn val="ctr"/>
        <c:lblOffset val="100"/>
        <c:noMultiLvlLbl val="0"/>
      </c:catAx>
      <c:valAx>
        <c:axId val="86668517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ORDER</a:t>
                </a:r>
                <a:r>
                  <a:rPr lang="en-US" baseline="0" dirty="0"/>
                  <a:t> FREQUENCY</a:t>
                </a:r>
                <a:endParaRPr lang="en-US"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66868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TOTAL ANNUAL REVENUE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3724252472035645"/>
          <c:y val="0.15798584093116605"/>
          <c:w val="0.83609157722201666"/>
          <c:h val="0.65713661878109131"/>
        </c:manualLayout>
      </c:layout>
      <c:barChart>
        <c:barDir val="col"/>
        <c:grouping val="clustered"/>
        <c:varyColors val="0"/>
        <c:ser>
          <c:idx val="1"/>
          <c:order val="0"/>
          <c:tx>
            <c:strRef>
              <c:f>Sheet3!$C$2</c:f>
              <c:strCache>
                <c:ptCount val="1"/>
                <c:pt idx="0">
                  <c:v>Annual Revenue</c:v>
                </c:pt>
              </c:strCache>
            </c:strRef>
          </c:tx>
          <c:spPr>
            <a:solidFill>
              <a:srgbClr val="0097A7">
                <a:alpha val="77000"/>
              </a:srgb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Sheet3!$B$3:$B$5</c:f>
              <c:numCache>
                <c:formatCode>General</c:formatCode>
                <c:ptCount val="3"/>
                <c:pt idx="0">
                  <c:v>2016</c:v>
                </c:pt>
                <c:pt idx="1">
                  <c:v>2017</c:v>
                </c:pt>
                <c:pt idx="2">
                  <c:v>2018</c:v>
                </c:pt>
              </c:numCache>
            </c:numRef>
          </c:cat>
          <c:val>
            <c:numRef>
              <c:f>Sheet3!$C$3:$C$5</c:f>
              <c:numCache>
                <c:formatCode>0.0</c:formatCode>
                <c:ptCount val="3"/>
                <c:pt idx="0">
                  <c:v>46653.739999999903</c:v>
                </c:pt>
                <c:pt idx="1">
                  <c:v>6921535.23999961</c:v>
                </c:pt>
                <c:pt idx="2">
                  <c:v>8451584.7699998394</c:v>
                </c:pt>
              </c:numCache>
            </c:numRef>
          </c:val>
          <c:extLst>
            <c:ext xmlns:c16="http://schemas.microsoft.com/office/drawing/2014/chart" uri="{C3380CC4-5D6E-409C-BE32-E72D297353CC}">
              <c16:uniqueId val="{00000000-337F-451E-9513-2642651FAE80}"/>
            </c:ext>
          </c:extLst>
        </c:ser>
        <c:dLbls>
          <c:dLblPos val="outEnd"/>
          <c:showLegendKey val="0"/>
          <c:showVal val="1"/>
          <c:showCatName val="0"/>
          <c:showSerName val="0"/>
          <c:showPercent val="0"/>
          <c:showBubbleSize val="0"/>
        </c:dLbls>
        <c:gapWidth val="44"/>
        <c:overlap val="-27"/>
        <c:axId val="811696272"/>
        <c:axId val="811696600"/>
        <c:extLst>
          <c:ext xmlns:c15="http://schemas.microsoft.com/office/drawing/2012/chart" uri="{02D57815-91ED-43cb-92C2-25804820EDAC}">
            <c15:filteredBarSeries>
              <c15:ser>
                <c:idx val="2"/>
                <c:order val="1"/>
                <c:tx>
                  <c:strRef>
                    <c:extLst>
                      <c:ext uri="{02D57815-91ED-43cb-92C2-25804820EDAC}">
                        <c15:formulaRef>
                          <c15:sqref>Sheet3!$D$2</c15:sqref>
                        </c15:formulaRef>
                      </c:ext>
                    </c:extLst>
                    <c:strCache>
                      <c:ptCount val="1"/>
                      <c:pt idx="0">
                        <c:v>Number of Canceled Order</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numRef>
                    <c:extLst>
                      <c:ext uri="{02D57815-91ED-43cb-92C2-25804820EDAC}">
                        <c15:formulaRef>
                          <c15:sqref>Sheet3!$B$3:$B$5</c15:sqref>
                        </c15:formulaRef>
                      </c:ext>
                    </c:extLst>
                    <c:numCache>
                      <c:formatCode>General</c:formatCode>
                      <c:ptCount val="3"/>
                      <c:pt idx="0">
                        <c:v>2016</c:v>
                      </c:pt>
                      <c:pt idx="1">
                        <c:v>2017</c:v>
                      </c:pt>
                      <c:pt idx="2">
                        <c:v>2018</c:v>
                      </c:pt>
                    </c:numCache>
                  </c:numRef>
                </c:cat>
                <c:val>
                  <c:numRef>
                    <c:extLst>
                      <c:ext uri="{02D57815-91ED-43cb-92C2-25804820EDAC}">
                        <c15:formulaRef>
                          <c15:sqref>Sheet3!$D$3:$D$5</c15:sqref>
                        </c15:formulaRef>
                      </c:ext>
                    </c:extLst>
                    <c:numCache>
                      <c:formatCode>General</c:formatCode>
                      <c:ptCount val="3"/>
                      <c:pt idx="0">
                        <c:v>13</c:v>
                      </c:pt>
                      <c:pt idx="1">
                        <c:v>204</c:v>
                      </c:pt>
                      <c:pt idx="2">
                        <c:v>244</c:v>
                      </c:pt>
                    </c:numCache>
                  </c:numRef>
                </c:val>
                <c:extLst>
                  <c:ext xmlns:c16="http://schemas.microsoft.com/office/drawing/2014/chart" uri="{C3380CC4-5D6E-409C-BE32-E72D297353CC}">
                    <c16:uniqueId val="{00000001-337F-451E-9513-2642651FAE80}"/>
                  </c:ext>
                </c:extLst>
              </c15:ser>
            </c15:filteredBarSeries>
          </c:ext>
        </c:extLst>
      </c:barChart>
      <c:catAx>
        <c:axId val="81169627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YEAR</a:t>
                </a:r>
              </a:p>
            </c:rich>
          </c:tx>
          <c:layout>
            <c:manualLayout>
              <c:xMode val="edge"/>
              <c:yMode val="edge"/>
              <c:x val="0.53453119270625649"/>
              <c:y val="0.90541704454592764"/>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1696600"/>
        <c:crosses val="autoZero"/>
        <c:auto val="1"/>
        <c:lblAlgn val="ctr"/>
        <c:lblOffset val="100"/>
        <c:noMultiLvlLbl val="0"/>
      </c:catAx>
      <c:valAx>
        <c:axId val="8116966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REVENUE (MILLION)</a:t>
                </a:r>
              </a:p>
            </c:rich>
          </c:tx>
          <c:layout>
            <c:manualLayout>
              <c:xMode val="edge"/>
              <c:yMode val="edge"/>
              <c:x val="2.4616793112037107E-2"/>
              <c:y val="0.29383019109672065"/>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1696272"/>
        <c:crosses val="autoZero"/>
        <c:crossBetween val="between"/>
        <c:dispUnits>
          <c:builtInUnit val="millions"/>
        </c:dispUnits>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NUMBER</a:t>
            </a:r>
            <a:r>
              <a:rPr lang="en-US" baseline="0"/>
              <a:t> OF CANCELED ORDER</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3724252472035645"/>
          <c:y val="0.15798584093116605"/>
          <c:w val="0.83609157722201666"/>
          <c:h val="0.65713661878109131"/>
        </c:manualLayout>
      </c:layout>
      <c:barChart>
        <c:barDir val="col"/>
        <c:grouping val="clustered"/>
        <c:varyColors val="0"/>
        <c:ser>
          <c:idx val="2"/>
          <c:order val="1"/>
          <c:tx>
            <c:strRef>
              <c:f>Sheet3!$D$2</c:f>
              <c:strCache>
                <c:ptCount val="1"/>
                <c:pt idx="0">
                  <c:v>Number of Canceled Order</c:v>
                </c:pt>
              </c:strCache>
              <c:extLst xmlns:c15="http://schemas.microsoft.com/office/drawing/2012/chart"/>
            </c:strRef>
          </c:tx>
          <c:spPr>
            <a:solidFill>
              <a:srgbClr val="FFAB40">
                <a:alpha val="81000"/>
              </a:srgb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Sheet3!$B$3:$B$5</c:f>
              <c:numCache>
                <c:formatCode>General</c:formatCode>
                <c:ptCount val="3"/>
                <c:pt idx="0">
                  <c:v>2016</c:v>
                </c:pt>
                <c:pt idx="1">
                  <c:v>2017</c:v>
                </c:pt>
                <c:pt idx="2">
                  <c:v>2018</c:v>
                </c:pt>
              </c:numCache>
              <c:extLst xmlns:c15="http://schemas.microsoft.com/office/drawing/2012/chart"/>
            </c:numRef>
          </c:cat>
          <c:val>
            <c:numRef>
              <c:f>Sheet3!$D$3:$D$5</c:f>
              <c:numCache>
                <c:formatCode>General</c:formatCode>
                <c:ptCount val="3"/>
                <c:pt idx="0">
                  <c:v>13</c:v>
                </c:pt>
                <c:pt idx="1">
                  <c:v>204</c:v>
                </c:pt>
                <c:pt idx="2">
                  <c:v>244</c:v>
                </c:pt>
              </c:numCache>
              <c:extLst xmlns:c15="http://schemas.microsoft.com/office/drawing/2012/chart"/>
            </c:numRef>
          </c:val>
          <c:extLst xmlns:c15="http://schemas.microsoft.com/office/drawing/2012/chart">
            <c:ext xmlns:c16="http://schemas.microsoft.com/office/drawing/2014/chart" uri="{C3380CC4-5D6E-409C-BE32-E72D297353CC}">
              <c16:uniqueId val="{00000000-9FF5-4EE4-9159-98B920AC883F}"/>
            </c:ext>
          </c:extLst>
        </c:ser>
        <c:dLbls>
          <c:dLblPos val="outEnd"/>
          <c:showLegendKey val="0"/>
          <c:showVal val="1"/>
          <c:showCatName val="0"/>
          <c:showSerName val="0"/>
          <c:showPercent val="0"/>
          <c:showBubbleSize val="0"/>
        </c:dLbls>
        <c:gapWidth val="44"/>
        <c:overlap val="-27"/>
        <c:axId val="811696272"/>
        <c:axId val="811696600"/>
        <c:extLst>
          <c:ext xmlns:c15="http://schemas.microsoft.com/office/drawing/2012/chart" uri="{02D57815-91ED-43cb-92C2-25804820EDAC}">
            <c15:filteredBarSeries>
              <c15:ser>
                <c:idx val="1"/>
                <c:order val="0"/>
                <c:tx>
                  <c:strRef>
                    <c:extLst>
                      <c:ext uri="{02D57815-91ED-43cb-92C2-25804820EDAC}">
                        <c15:formulaRef>
                          <c15:sqref>Sheet3!$C$2</c15:sqref>
                        </c15:formulaRef>
                      </c:ext>
                    </c:extLst>
                    <c:strCache>
                      <c:ptCount val="1"/>
                      <c:pt idx="0">
                        <c:v>Annual Revenue</c:v>
                      </c:pt>
                    </c:strCache>
                  </c:strRef>
                </c:tx>
                <c:spPr>
                  <a:solidFill>
                    <a:schemeClr val="accent2">
                      <a:alpha val="77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numRef>
                    <c:extLst>
                      <c:ext uri="{02D57815-91ED-43cb-92C2-25804820EDAC}">
                        <c15:formulaRef>
                          <c15:sqref>Sheet3!$B$3:$B$5</c15:sqref>
                        </c15:formulaRef>
                      </c:ext>
                    </c:extLst>
                    <c:numCache>
                      <c:formatCode>General</c:formatCode>
                      <c:ptCount val="3"/>
                      <c:pt idx="0">
                        <c:v>2016</c:v>
                      </c:pt>
                      <c:pt idx="1">
                        <c:v>2017</c:v>
                      </c:pt>
                      <c:pt idx="2">
                        <c:v>2018</c:v>
                      </c:pt>
                    </c:numCache>
                  </c:numRef>
                </c:cat>
                <c:val>
                  <c:numRef>
                    <c:extLst>
                      <c:ext uri="{02D57815-91ED-43cb-92C2-25804820EDAC}">
                        <c15:formulaRef>
                          <c15:sqref>Sheet3!$C$3:$C$5</c15:sqref>
                        </c15:formulaRef>
                      </c:ext>
                    </c:extLst>
                    <c:numCache>
                      <c:formatCode>0.0</c:formatCode>
                      <c:ptCount val="3"/>
                      <c:pt idx="0">
                        <c:v>46653.739999999903</c:v>
                      </c:pt>
                      <c:pt idx="1">
                        <c:v>6921535.23999961</c:v>
                      </c:pt>
                      <c:pt idx="2">
                        <c:v>8451584.7699998394</c:v>
                      </c:pt>
                    </c:numCache>
                  </c:numRef>
                </c:val>
                <c:extLst>
                  <c:ext xmlns:c16="http://schemas.microsoft.com/office/drawing/2014/chart" uri="{C3380CC4-5D6E-409C-BE32-E72D297353CC}">
                    <c16:uniqueId val="{00000001-9FF5-4EE4-9159-98B920AC883F}"/>
                  </c:ext>
                </c:extLst>
              </c15:ser>
            </c15:filteredBarSeries>
          </c:ext>
        </c:extLst>
      </c:barChart>
      <c:catAx>
        <c:axId val="81169627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YEAR</a:t>
                </a:r>
              </a:p>
            </c:rich>
          </c:tx>
          <c:layout>
            <c:manualLayout>
              <c:xMode val="edge"/>
              <c:yMode val="edge"/>
              <c:x val="0.53453119270625649"/>
              <c:y val="0.90541704454592764"/>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1696600"/>
        <c:crosses val="autoZero"/>
        <c:auto val="1"/>
        <c:lblAlgn val="ctr"/>
        <c:lblOffset val="100"/>
        <c:noMultiLvlLbl val="0"/>
      </c:catAx>
      <c:valAx>
        <c:axId val="8116966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CANCELED</a:t>
                </a:r>
                <a:r>
                  <a:rPr lang="en-US" baseline="0"/>
                  <a:t> ORDER</a:t>
                </a:r>
                <a:endParaRPr lang="en-US"/>
              </a:p>
            </c:rich>
          </c:tx>
          <c:layout>
            <c:manualLayout>
              <c:xMode val="edge"/>
              <c:yMode val="edge"/>
              <c:x val="2.4616793112037107E-2"/>
              <c:y val="0.29383019109672065"/>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16962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a:t>TOTAL TRANSANCTION OF PAYMENT TYPE</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Sheet5!$C$2</c:f>
              <c:strCache>
                <c:ptCount val="1"/>
                <c:pt idx="0">
                  <c:v>number_transaction</c:v>
                </c:pt>
              </c:strCache>
            </c:strRef>
          </c:tx>
          <c:spPr>
            <a:solidFill>
              <a:srgbClr val="0070C0">
                <a:alpha val="77000"/>
              </a:srgb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Sheet5!$B$3:$B$7</c:f>
              <c:strCache>
                <c:ptCount val="5"/>
                <c:pt idx="0">
                  <c:v>credit_card</c:v>
                </c:pt>
                <c:pt idx="1">
                  <c:v>boleto</c:v>
                </c:pt>
                <c:pt idx="2">
                  <c:v>voucher</c:v>
                </c:pt>
                <c:pt idx="3">
                  <c:v>debit_card</c:v>
                </c:pt>
                <c:pt idx="4">
                  <c:v>not_defined</c:v>
                </c:pt>
              </c:strCache>
            </c:strRef>
          </c:cat>
          <c:val>
            <c:numRef>
              <c:f>Sheet5!$C$3:$C$7</c:f>
              <c:numCache>
                <c:formatCode>General</c:formatCode>
                <c:ptCount val="5"/>
                <c:pt idx="0">
                  <c:v>76505</c:v>
                </c:pt>
                <c:pt idx="1">
                  <c:v>19784</c:v>
                </c:pt>
                <c:pt idx="2">
                  <c:v>3866</c:v>
                </c:pt>
                <c:pt idx="3">
                  <c:v>1528</c:v>
                </c:pt>
                <c:pt idx="4">
                  <c:v>3</c:v>
                </c:pt>
              </c:numCache>
            </c:numRef>
          </c:val>
          <c:extLst>
            <c:ext xmlns:c16="http://schemas.microsoft.com/office/drawing/2014/chart" uri="{C3380CC4-5D6E-409C-BE32-E72D297353CC}">
              <c16:uniqueId val="{00000000-CBE0-40F9-A4CC-D9480D37CE2A}"/>
            </c:ext>
          </c:extLst>
        </c:ser>
        <c:dLbls>
          <c:dLblPos val="outEnd"/>
          <c:showLegendKey val="0"/>
          <c:showVal val="1"/>
          <c:showCatName val="0"/>
          <c:showSerName val="0"/>
          <c:showPercent val="0"/>
          <c:showBubbleSize val="0"/>
        </c:dLbls>
        <c:gapWidth val="47"/>
        <c:overlap val="-27"/>
        <c:axId val="760267672"/>
        <c:axId val="760265048"/>
      </c:barChart>
      <c:catAx>
        <c:axId val="76026767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PAYMENT_TYPE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0265048"/>
        <c:crosses val="autoZero"/>
        <c:auto val="1"/>
        <c:lblAlgn val="ctr"/>
        <c:lblOffset val="100"/>
        <c:noMultiLvlLbl val="0"/>
      </c:catAx>
      <c:valAx>
        <c:axId val="76026504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NUMBER</a:t>
                </a:r>
                <a:r>
                  <a:rPr lang="en-US" baseline="0"/>
                  <a:t> OF TRASNSACTION</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02676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PAYMENT TYPE USAGE</a:t>
            </a:r>
          </a:p>
          <a:p>
            <a:pPr>
              <a:defRPr/>
            </a:pPr>
            <a:r>
              <a:rPr lang="en-US" baseline="0"/>
              <a:t> </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spPr>
            <a:ln>
              <a:noFill/>
            </a:ln>
          </c:spPr>
          <c:explosion val="5"/>
          <c:dPt>
            <c:idx val="0"/>
            <c:bubble3D val="0"/>
            <c:spPr>
              <a:solidFill>
                <a:schemeClr val="accent1"/>
              </a:solidFill>
              <a:ln w="19050">
                <a:noFill/>
              </a:ln>
              <a:effectLst/>
            </c:spPr>
            <c:extLst>
              <c:ext xmlns:c16="http://schemas.microsoft.com/office/drawing/2014/chart" uri="{C3380CC4-5D6E-409C-BE32-E72D297353CC}">
                <c16:uniqueId val="{00000001-E7B9-4677-8A2A-B5B427A878D1}"/>
              </c:ext>
            </c:extLst>
          </c:dPt>
          <c:dPt>
            <c:idx val="1"/>
            <c:bubble3D val="0"/>
            <c:spPr>
              <a:solidFill>
                <a:schemeClr val="accent2"/>
              </a:solidFill>
              <a:ln w="19050">
                <a:noFill/>
              </a:ln>
              <a:effectLst/>
            </c:spPr>
            <c:extLst>
              <c:ext xmlns:c16="http://schemas.microsoft.com/office/drawing/2014/chart" uri="{C3380CC4-5D6E-409C-BE32-E72D297353CC}">
                <c16:uniqueId val="{00000003-E7B9-4677-8A2A-B5B427A878D1}"/>
              </c:ext>
            </c:extLst>
          </c:dPt>
          <c:dPt>
            <c:idx val="2"/>
            <c:bubble3D val="0"/>
            <c:spPr>
              <a:solidFill>
                <a:schemeClr val="accent3"/>
              </a:solidFill>
              <a:ln w="19050">
                <a:noFill/>
              </a:ln>
              <a:effectLst/>
            </c:spPr>
            <c:extLst>
              <c:ext xmlns:c16="http://schemas.microsoft.com/office/drawing/2014/chart" uri="{C3380CC4-5D6E-409C-BE32-E72D297353CC}">
                <c16:uniqueId val="{00000005-E7B9-4677-8A2A-B5B427A878D1}"/>
              </c:ext>
            </c:extLst>
          </c:dPt>
          <c:dPt>
            <c:idx val="3"/>
            <c:bubble3D val="0"/>
            <c:spPr>
              <a:solidFill>
                <a:schemeClr val="accent4"/>
              </a:solidFill>
              <a:ln w="19050">
                <a:noFill/>
              </a:ln>
              <a:effectLst/>
            </c:spPr>
            <c:extLst>
              <c:ext xmlns:c16="http://schemas.microsoft.com/office/drawing/2014/chart" uri="{C3380CC4-5D6E-409C-BE32-E72D297353CC}">
                <c16:uniqueId val="{00000007-E7B9-4677-8A2A-B5B427A878D1}"/>
              </c:ext>
            </c:extLst>
          </c:dPt>
          <c:dLbls>
            <c:dLbl>
              <c:idx val="0"/>
              <c:layout>
                <c:manualLayout>
                  <c:x val="2.8927152343905499E-2"/>
                  <c:y val="-5.6457414923280047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E7B9-4677-8A2A-B5B427A878D1}"/>
                </c:ext>
              </c:extLst>
            </c:dLbl>
            <c:dLbl>
              <c:idx val="2"/>
              <c:layout>
                <c:manualLayout>
                  <c:x val="-4.3678527999213963E-2"/>
                  <c:y val="3.4663833148505046E-3"/>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E7B9-4677-8A2A-B5B427A878D1}"/>
                </c:ext>
              </c:extLst>
            </c:dLbl>
            <c:dLbl>
              <c:idx val="3"/>
              <c:layout>
                <c:manualLayout>
                  <c:x val="4.9918237285271561E-2"/>
                  <c:y val="-1.0843438053953075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E7B9-4677-8A2A-B5B427A878D1}"/>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Sheet5!$B$3:$B$6</c:f>
              <c:strCache>
                <c:ptCount val="4"/>
                <c:pt idx="0">
                  <c:v>credit_card</c:v>
                </c:pt>
                <c:pt idx="1">
                  <c:v>boleto</c:v>
                </c:pt>
                <c:pt idx="2">
                  <c:v>voucher</c:v>
                </c:pt>
                <c:pt idx="3">
                  <c:v>debit_card</c:v>
                </c:pt>
              </c:strCache>
              <c:extLst/>
            </c:strRef>
          </c:cat>
          <c:val>
            <c:numRef>
              <c:f>Sheet5!$D$3:$D$6</c:f>
              <c:numCache>
                <c:formatCode>0.000</c:formatCode>
                <c:ptCount val="4"/>
                <c:pt idx="0">
                  <c:v>75.236512400920489</c:v>
                </c:pt>
                <c:pt idx="1">
                  <c:v>19.455972306905572</c:v>
                </c:pt>
                <c:pt idx="2">
                  <c:v>3.8018999665637354</c:v>
                </c:pt>
                <c:pt idx="3">
                  <c:v>1.5026650669708712</c:v>
                </c:pt>
              </c:numCache>
              <c:extLst/>
            </c:numRef>
          </c:val>
          <c:extLst>
            <c:ext xmlns:c16="http://schemas.microsoft.com/office/drawing/2014/chart" uri="{C3380CC4-5D6E-409C-BE32-E72D297353CC}">
              <c16:uniqueId val="{00000008-E7B9-4677-8A2A-B5B427A878D1}"/>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ANNUAL PAYMENT USAGE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areaChart>
        <c:grouping val="standard"/>
        <c:varyColors val="0"/>
        <c:ser>
          <c:idx val="1"/>
          <c:order val="0"/>
          <c:tx>
            <c:strRef>
              <c:f>Sheet6!$C$2</c:f>
              <c:strCache>
                <c:ptCount val="1"/>
                <c:pt idx="0">
                  <c:v>Credit Card</c:v>
                </c:pt>
              </c:strCache>
            </c:strRef>
          </c:tx>
          <c:spPr>
            <a:solidFill>
              <a:schemeClr val="accent2">
                <a:alpha val="80000"/>
              </a:schemeClr>
            </a:solidFill>
            <a:ln>
              <a:noFill/>
            </a:ln>
            <a:effectLst/>
          </c:spPr>
          <c:cat>
            <c:numRef>
              <c:f>Sheet6!$B$3:$B$5</c:f>
              <c:numCache>
                <c:formatCode>General</c:formatCode>
                <c:ptCount val="3"/>
                <c:pt idx="0">
                  <c:v>2016</c:v>
                </c:pt>
                <c:pt idx="1">
                  <c:v>2017</c:v>
                </c:pt>
                <c:pt idx="2">
                  <c:v>2018</c:v>
                </c:pt>
              </c:numCache>
            </c:numRef>
          </c:cat>
          <c:val>
            <c:numRef>
              <c:f>Sheet6!$C$3:$C$5</c:f>
              <c:numCache>
                <c:formatCode>General</c:formatCode>
                <c:ptCount val="3"/>
                <c:pt idx="0">
                  <c:v>258</c:v>
                </c:pt>
                <c:pt idx="1">
                  <c:v>34568</c:v>
                </c:pt>
                <c:pt idx="2">
                  <c:v>41969</c:v>
                </c:pt>
              </c:numCache>
            </c:numRef>
          </c:val>
          <c:extLst>
            <c:ext xmlns:c16="http://schemas.microsoft.com/office/drawing/2014/chart" uri="{C3380CC4-5D6E-409C-BE32-E72D297353CC}">
              <c16:uniqueId val="{00000000-46E0-43A9-97A3-E913D1314198}"/>
            </c:ext>
          </c:extLst>
        </c:ser>
        <c:ser>
          <c:idx val="0"/>
          <c:order val="1"/>
          <c:tx>
            <c:strRef>
              <c:f>Sheet6!$D$2</c:f>
              <c:strCache>
                <c:ptCount val="1"/>
                <c:pt idx="0">
                  <c:v>Boleto</c:v>
                </c:pt>
              </c:strCache>
            </c:strRef>
          </c:tx>
          <c:spPr>
            <a:solidFill>
              <a:schemeClr val="accent1">
                <a:alpha val="95000"/>
              </a:schemeClr>
            </a:solidFill>
            <a:ln w="25400">
              <a:noFill/>
            </a:ln>
            <a:effectLst/>
          </c:spPr>
          <c:cat>
            <c:numRef>
              <c:f>Sheet6!$B$3:$B$5</c:f>
              <c:numCache>
                <c:formatCode>General</c:formatCode>
                <c:ptCount val="3"/>
                <c:pt idx="0">
                  <c:v>2016</c:v>
                </c:pt>
                <c:pt idx="1">
                  <c:v>2017</c:v>
                </c:pt>
                <c:pt idx="2">
                  <c:v>2018</c:v>
                </c:pt>
              </c:numCache>
            </c:numRef>
          </c:cat>
          <c:val>
            <c:numRef>
              <c:f>Sheet6!$D$3:$D$5</c:f>
              <c:numCache>
                <c:formatCode>General</c:formatCode>
                <c:ptCount val="3"/>
                <c:pt idx="0">
                  <c:v>63</c:v>
                </c:pt>
                <c:pt idx="1">
                  <c:v>9508</c:v>
                </c:pt>
                <c:pt idx="2">
                  <c:v>10213</c:v>
                </c:pt>
              </c:numCache>
            </c:numRef>
          </c:val>
          <c:extLst>
            <c:ext xmlns:c16="http://schemas.microsoft.com/office/drawing/2014/chart" uri="{C3380CC4-5D6E-409C-BE32-E72D297353CC}">
              <c16:uniqueId val="{00000001-46E0-43A9-97A3-E913D1314198}"/>
            </c:ext>
          </c:extLst>
        </c:ser>
        <c:ser>
          <c:idx val="2"/>
          <c:order val="2"/>
          <c:tx>
            <c:strRef>
              <c:f>Sheet6!$E$2</c:f>
              <c:strCache>
                <c:ptCount val="1"/>
                <c:pt idx="0">
                  <c:v>Voucher</c:v>
                </c:pt>
              </c:strCache>
            </c:strRef>
          </c:tx>
          <c:spPr>
            <a:solidFill>
              <a:schemeClr val="bg2">
                <a:lumMod val="75000"/>
                <a:alpha val="95000"/>
              </a:schemeClr>
            </a:solidFill>
            <a:ln w="25400">
              <a:noFill/>
            </a:ln>
            <a:effectLst/>
          </c:spPr>
          <c:cat>
            <c:numRef>
              <c:f>Sheet6!$B$3:$B$5</c:f>
              <c:numCache>
                <c:formatCode>General</c:formatCode>
                <c:ptCount val="3"/>
                <c:pt idx="0">
                  <c:v>2016</c:v>
                </c:pt>
                <c:pt idx="1">
                  <c:v>2017</c:v>
                </c:pt>
                <c:pt idx="2">
                  <c:v>2018</c:v>
                </c:pt>
              </c:numCache>
            </c:numRef>
          </c:cat>
          <c:val>
            <c:numRef>
              <c:f>Sheet6!$E$3:$E$5</c:f>
              <c:numCache>
                <c:formatCode>General</c:formatCode>
                <c:ptCount val="3"/>
                <c:pt idx="0">
                  <c:v>23</c:v>
                </c:pt>
                <c:pt idx="1">
                  <c:v>3027</c:v>
                </c:pt>
                <c:pt idx="2">
                  <c:v>2725</c:v>
                </c:pt>
              </c:numCache>
            </c:numRef>
          </c:val>
          <c:extLst>
            <c:ext xmlns:c16="http://schemas.microsoft.com/office/drawing/2014/chart" uri="{C3380CC4-5D6E-409C-BE32-E72D297353CC}">
              <c16:uniqueId val="{00000002-46E0-43A9-97A3-E913D1314198}"/>
            </c:ext>
          </c:extLst>
        </c:ser>
        <c:ser>
          <c:idx val="3"/>
          <c:order val="3"/>
          <c:tx>
            <c:strRef>
              <c:f>Sheet6!$F$2</c:f>
              <c:strCache>
                <c:ptCount val="1"/>
                <c:pt idx="0">
                  <c:v>Debit Card</c:v>
                </c:pt>
              </c:strCache>
            </c:strRef>
          </c:tx>
          <c:spPr>
            <a:solidFill>
              <a:srgbClr val="00B050"/>
            </a:solidFill>
            <a:ln w="25400">
              <a:noFill/>
            </a:ln>
            <a:effectLst/>
          </c:spPr>
          <c:cat>
            <c:numRef>
              <c:f>Sheet6!$B$3:$B$5</c:f>
              <c:numCache>
                <c:formatCode>General</c:formatCode>
                <c:ptCount val="3"/>
                <c:pt idx="0">
                  <c:v>2016</c:v>
                </c:pt>
                <c:pt idx="1">
                  <c:v>2017</c:v>
                </c:pt>
                <c:pt idx="2">
                  <c:v>2018</c:v>
                </c:pt>
              </c:numCache>
            </c:numRef>
          </c:cat>
          <c:val>
            <c:numRef>
              <c:f>Sheet6!$F$3:$F$5</c:f>
              <c:numCache>
                <c:formatCode>General</c:formatCode>
                <c:ptCount val="3"/>
                <c:pt idx="0">
                  <c:v>2</c:v>
                </c:pt>
                <c:pt idx="1">
                  <c:v>422</c:v>
                </c:pt>
                <c:pt idx="2">
                  <c:v>1105</c:v>
                </c:pt>
              </c:numCache>
            </c:numRef>
          </c:val>
          <c:extLst>
            <c:ext xmlns:c16="http://schemas.microsoft.com/office/drawing/2014/chart" uri="{C3380CC4-5D6E-409C-BE32-E72D297353CC}">
              <c16:uniqueId val="{00000003-46E0-43A9-97A3-E913D1314198}"/>
            </c:ext>
          </c:extLst>
        </c:ser>
        <c:dLbls>
          <c:showLegendKey val="0"/>
          <c:showVal val="0"/>
          <c:showCatName val="0"/>
          <c:showSerName val="0"/>
          <c:showPercent val="0"/>
          <c:showBubbleSize val="0"/>
        </c:dLbls>
        <c:axId val="923668760"/>
        <c:axId val="923665808"/>
        <c:extLst>
          <c:ext xmlns:c15="http://schemas.microsoft.com/office/drawing/2012/chart" uri="{02D57815-91ED-43cb-92C2-25804820EDAC}">
            <c15:filteredAreaSeries>
              <c15:ser>
                <c:idx val="4"/>
                <c:order val="4"/>
                <c:tx>
                  <c:strRef>
                    <c:extLst>
                      <c:ext uri="{02D57815-91ED-43cb-92C2-25804820EDAC}">
                        <c15:formulaRef>
                          <c15:sqref>Sheet6!$G$2</c15:sqref>
                        </c15:formulaRef>
                      </c:ext>
                    </c:extLst>
                    <c:strCache>
                      <c:ptCount val="1"/>
                      <c:pt idx="0">
                        <c:v>Not Defined</c:v>
                      </c:pt>
                    </c:strCache>
                  </c:strRef>
                </c:tx>
                <c:spPr>
                  <a:solidFill>
                    <a:schemeClr val="accent5"/>
                  </a:solidFill>
                  <a:ln w="25400">
                    <a:noFill/>
                  </a:ln>
                  <a:effectLst/>
                </c:spPr>
                <c:cat>
                  <c:numRef>
                    <c:extLst>
                      <c:ext uri="{02D57815-91ED-43cb-92C2-25804820EDAC}">
                        <c15:formulaRef>
                          <c15:sqref>Sheet6!$B$3:$B$5</c15:sqref>
                        </c15:formulaRef>
                      </c:ext>
                    </c:extLst>
                    <c:numCache>
                      <c:formatCode>General</c:formatCode>
                      <c:ptCount val="3"/>
                      <c:pt idx="0">
                        <c:v>2016</c:v>
                      </c:pt>
                      <c:pt idx="1">
                        <c:v>2017</c:v>
                      </c:pt>
                      <c:pt idx="2">
                        <c:v>2018</c:v>
                      </c:pt>
                    </c:numCache>
                  </c:numRef>
                </c:cat>
                <c:val>
                  <c:numRef>
                    <c:extLst>
                      <c:ext uri="{02D57815-91ED-43cb-92C2-25804820EDAC}">
                        <c15:formulaRef>
                          <c15:sqref>Sheet6!$G$3:$G$5</c15:sqref>
                        </c15:formulaRef>
                      </c:ext>
                    </c:extLst>
                    <c:numCache>
                      <c:formatCode>General</c:formatCode>
                      <c:ptCount val="3"/>
                      <c:pt idx="0">
                        <c:v>0</c:v>
                      </c:pt>
                      <c:pt idx="1">
                        <c:v>0</c:v>
                      </c:pt>
                      <c:pt idx="2">
                        <c:v>3</c:v>
                      </c:pt>
                    </c:numCache>
                  </c:numRef>
                </c:val>
                <c:extLst>
                  <c:ext xmlns:c16="http://schemas.microsoft.com/office/drawing/2014/chart" uri="{C3380CC4-5D6E-409C-BE32-E72D297353CC}">
                    <c16:uniqueId val="{00000004-46E0-43A9-97A3-E913D1314198}"/>
                  </c:ext>
                </c:extLst>
              </c15:ser>
            </c15:filteredAreaSeries>
          </c:ext>
        </c:extLst>
      </c:areaChart>
      <c:catAx>
        <c:axId val="92366876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23665808"/>
        <c:crosses val="autoZero"/>
        <c:auto val="1"/>
        <c:lblAlgn val="ctr"/>
        <c:lblOffset val="100"/>
        <c:noMultiLvlLbl val="0"/>
      </c:catAx>
      <c:valAx>
        <c:axId val="9236658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NUMBER OF TRANSACTION</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23668760"/>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5646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60188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39639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4341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41245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3021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27816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95305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95688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72731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02909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1774500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8232180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40102938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17431645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8152477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513177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274680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27778563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88005295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5633001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6805618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3.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074848675"/>
      </p:ext>
    </p:extLst>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github.com/fuad-saifuddin/"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hyperlink" Target="http://www.linkedin.com/in/muhammad-fuad-saifuddin" TargetMode="External"/><Relationship Id="rId4" Type="http://schemas.openxmlformats.org/officeDocument/2006/relationships/hyperlink" Target="mailto:muh.fuad.saifuddin@gmail.com"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document/d/17MrCJPY-lm7p6OvuUaKZuZr9OTWkE94PbmlJKCaRdUo/edit?usp=sharing" TargetMode="External"/><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1.xml"/><Relationship Id="rId1" Type="http://schemas.openxmlformats.org/officeDocument/2006/relationships/slideLayout" Target="../slideLayouts/slideLayout25.xml"/><Relationship Id="rId4" Type="http://schemas.openxmlformats.org/officeDocument/2006/relationships/chart" Target="../charts/char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document/d/17MrCJPY-lm7p6OvuUaKZuZr9OTWkE94PbmlJKCaRdUo/edit?usp=sharing" TargetMode="External"/><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5.xml"/><Relationship Id="rId1" Type="http://schemas.openxmlformats.org/officeDocument/2006/relationships/slideLayout" Target="../slideLayouts/slideLayout25.xml"/><Relationship Id="rId4" Type="http://schemas.openxmlformats.org/officeDocument/2006/relationships/chart" Target="../charts/chart8.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document/d/17MrCJPY-lm7p6OvuUaKZuZr9OTWkE94PbmlJKCaRdUo/edit?usp=sharing" TargetMode="External"/><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_dune79-rg8pI0i-qKGynCRXvJoQNs6i/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docs.google.com/document/d/17MrCJPY-lm7p6OvuUaKZuZr9OTWkE94PbmlJKCaRdUo/edit?usp=sharing"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docs.google.com/document/d/17MrCJPY-lm7p6OvuUaKZuZr9OTWkE94PbmlJKCaRdUo/edit?usp=sharing" TargetMode="External"/><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80" b="1" dirty="0">
                <a:solidFill>
                  <a:schemeClr val="lt1"/>
                </a:solidFill>
              </a:rPr>
              <a:t>Analyzing eCommerce Business Performance with SQL</a:t>
            </a:r>
            <a:endParaRPr sz="3080" b="1" dirty="0">
              <a:solidFill>
                <a:schemeClr val="lt1"/>
              </a:solidFill>
            </a:endParaRPr>
          </a:p>
        </p:txBody>
      </p:sp>
      <p:sp>
        <p:nvSpPr>
          <p:cNvPr id="100" name="Google Shape;100;p25"/>
          <p:cNvSpPr txBox="1"/>
          <p:nvPr/>
        </p:nvSpPr>
        <p:spPr>
          <a:xfrm>
            <a:off x="6017100" y="685600"/>
            <a:ext cx="2679225" cy="1062775"/>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1" dirty="0">
                <a:latin typeface="Dosis"/>
                <a:ea typeface="Dosis"/>
                <a:cs typeface="Dosis"/>
                <a:sym typeface="Dosis"/>
              </a:rPr>
              <a:t>Created by: </a:t>
            </a:r>
            <a:endParaRPr sz="11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100" b="1" dirty="0">
                <a:latin typeface="Dosis"/>
                <a:ea typeface="Dosis"/>
                <a:cs typeface="Dosis"/>
                <a:sym typeface="Dosis"/>
              </a:rPr>
              <a:t>Muhammad Fu’ad Saifuddin</a:t>
            </a:r>
          </a:p>
          <a:p>
            <a:pPr marL="0" marR="0" lvl="0" indent="0" algn="l" rtl="0">
              <a:lnSpc>
                <a:spcPct val="100000"/>
              </a:lnSpc>
              <a:spcBef>
                <a:spcPts val="0"/>
              </a:spcBef>
              <a:spcAft>
                <a:spcPts val="0"/>
              </a:spcAft>
              <a:buClr>
                <a:srgbClr val="000000"/>
              </a:buClr>
              <a:buSzPts val="1100"/>
              <a:buFont typeface="Arial"/>
              <a:buNone/>
            </a:pPr>
            <a:r>
              <a:rPr lang="en-US" sz="1100" b="1" i="0" u="none" strike="noStrike" cap="none" dirty="0">
                <a:solidFill>
                  <a:srgbClr val="000000"/>
                </a:solidFill>
                <a:latin typeface="Dosis"/>
                <a:ea typeface="Dosis"/>
                <a:cs typeface="Dosis"/>
                <a:sym typeface="Dosis"/>
              </a:rPr>
              <a:t>Emai</a:t>
            </a:r>
            <a:r>
              <a:rPr lang="en-US" sz="1100" b="1" dirty="0">
                <a:latin typeface="Dosis"/>
                <a:ea typeface="Dosis"/>
                <a:cs typeface="Dosis"/>
                <a:sym typeface="Dosis"/>
              </a:rPr>
              <a:t>l : </a:t>
            </a:r>
          </a:p>
          <a:p>
            <a:pPr marL="0" marR="0" lvl="0" indent="0" algn="l" rtl="0">
              <a:lnSpc>
                <a:spcPct val="100000"/>
              </a:lnSpc>
              <a:spcBef>
                <a:spcPts val="0"/>
              </a:spcBef>
              <a:spcAft>
                <a:spcPts val="0"/>
              </a:spcAft>
              <a:buClr>
                <a:srgbClr val="000000"/>
              </a:buClr>
              <a:buSzPts val="1100"/>
              <a:buFont typeface="Arial"/>
              <a:buNone/>
            </a:pPr>
            <a:r>
              <a:rPr lang="en-US" sz="1100" dirty="0">
                <a:latin typeface="Dosis"/>
                <a:ea typeface="Dosis"/>
                <a:cs typeface="Dosis"/>
                <a:sym typeface="Dosis"/>
                <a:hlinkClick r:id="rId4"/>
              </a:rPr>
              <a:t>muh.fuad.saifuddin@gmail.com</a:t>
            </a:r>
            <a:endParaRPr lang="en-US" sz="1100" dirty="0">
              <a:latin typeface="Dosis"/>
              <a:ea typeface="Dosis"/>
              <a:cs typeface="Dosis"/>
              <a:sym typeface="Dosis"/>
            </a:endParaRPr>
          </a:p>
          <a:p>
            <a:pPr>
              <a:buSzPts val="1100"/>
            </a:pPr>
            <a:r>
              <a:rPr lang="en-US" sz="1100" b="1" i="0" u="none" strike="noStrike" cap="none" dirty="0" err="1">
                <a:solidFill>
                  <a:srgbClr val="000000"/>
                </a:solidFill>
                <a:latin typeface="Dosis"/>
                <a:ea typeface="Dosis"/>
                <a:cs typeface="Dosis"/>
                <a:sym typeface="Dosis"/>
              </a:rPr>
              <a:t>Linkedin</a:t>
            </a:r>
            <a:r>
              <a:rPr lang="en-US" sz="1100" b="1" i="0" u="none" strike="noStrike" cap="none" dirty="0">
                <a:solidFill>
                  <a:srgbClr val="000000"/>
                </a:solidFill>
                <a:latin typeface="Dosis"/>
                <a:ea typeface="Dosis"/>
                <a:cs typeface="Dosis"/>
                <a:sym typeface="Dosis"/>
              </a:rPr>
              <a:t> :</a:t>
            </a:r>
            <a:r>
              <a:rPr lang="en-US" sz="1100" b="1" dirty="0">
                <a:latin typeface="Dosis"/>
                <a:ea typeface="Dosis"/>
                <a:cs typeface="Dosis"/>
                <a:sym typeface="Dosis"/>
              </a:rPr>
              <a:t> </a:t>
            </a:r>
            <a:r>
              <a:rPr lang="en-US" sz="1100" b="0" i="0" dirty="0">
                <a:effectLst/>
                <a:latin typeface="-apple-system"/>
                <a:hlinkClick r:id="rId5"/>
              </a:rPr>
              <a:t>www.linkedin.com/in/muhammad-fuad-saifuddin</a:t>
            </a:r>
            <a:br>
              <a:rPr lang="en-US" sz="1100" b="0" i="0" dirty="0">
                <a:effectLst/>
                <a:latin typeface="-apple-system"/>
              </a:rPr>
            </a:br>
            <a:endParaRPr sz="1100" dirty="0">
              <a:latin typeface="Dosis"/>
              <a:ea typeface="Dosis"/>
              <a:cs typeface="Dosis"/>
              <a:sym typeface="Dosis"/>
            </a:endParaRPr>
          </a:p>
        </p:txBody>
      </p:sp>
      <p:pic>
        <p:nvPicPr>
          <p:cNvPr id="101" name="Google Shape;101;p25"/>
          <p:cNvPicPr preferRelativeResize="0"/>
          <p:nvPr/>
        </p:nvPicPr>
        <p:blipFill>
          <a:blip r:embed="rId6"/>
          <a:srcRect t="12500" b="12500"/>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51245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000" dirty="0">
                <a:solidFill>
                  <a:schemeClr val="dk1"/>
                </a:solidFill>
                <a:latin typeface="Nunito"/>
                <a:ea typeface="Nunito"/>
                <a:cs typeface="Nunito"/>
                <a:sym typeface="Nunito"/>
              </a:rPr>
              <a:t>I am a physics engineering graduate from Gadjah </a:t>
            </a:r>
            <a:r>
              <a:rPr lang="en-US" sz="1000" dirty="0" err="1">
                <a:solidFill>
                  <a:schemeClr val="dk1"/>
                </a:solidFill>
                <a:latin typeface="Nunito"/>
                <a:ea typeface="Nunito"/>
                <a:cs typeface="Nunito"/>
                <a:sym typeface="Nunito"/>
              </a:rPr>
              <a:t>Mada</a:t>
            </a:r>
            <a:r>
              <a:rPr lang="en-US" sz="1000" dirty="0">
                <a:solidFill>
                  <a:schemeClr val="dk1"/>
                </a:solidFill>
                <a:latin typeface="Nunito"/>
                <a:ea typeface="Nunito"/>
                <a:cs typeface="Nunito"/>
                <a:sym typeface="Nunito"/>
              </a:rPr>
              <a:t> University and currently working as a research and development team at PT Indonesia Nikka Chemicals, and currently handling with the development of an environmentally friendly peroxide stabilizer agent. </a:t>
            </a:r>
          </a:p>
          <a:p>
            <a:pPr marL="0" lvl="0" indent="0" algn="just" rtl="0">
              <a:lnSpc>
                <a:spcPct val="95000"/>
              </a:lnSpc>
              <a:spcBef>
                <a:spcPts val="0"/>
              </a:spcBef>
              <a:spcAft>
                <a:spcPts val="1200"/>
              </a:spcAft>
              <a:buSzPts val="1018"/>
              <a:buNone/>
            </a:pPr>
            <a:r>
              <a:rPr lang="en-US" sz="1000" dirty="0">
                <a:solidFill>
                  <a:schemeClr val="dk1"/>
                </a:solidFill>
                <a:latin typeface="Nunito"/>
                <a:ea typeface="Nunito"/>
                <a:cs typeface="Nunito"/>
                <a:sym typeface="Nunito"/>
              </a:rPr>
              <a:t>I have an interest on Machine Learning and seeking for the opportunity to work as a data scientist. I recently completed my data science and machine learning specialization non-degree education program at </a:t>
            </a:r>
            <a:r>
              <a:rPr lang="en-US" sz="1000" dirty="0" err="1">
                <a:solidFill>
                  <a:schemeClr val="dk1"/>
                </a:solidFill>
                <a:latin typeface="Nunito"/>
                <a:ea typeface="Nunito"/>
                <a:cs typeface="Nunito"/>
                <a:sym typeface="Nunito"/>
              </a:rPr>
              <a:t>Rakamin</a:t>
            </a:r>
            <a:r>
              <a:rPr lang="en-US" sz="1000" dirty="0">
                <a:solidFill>
                  <a:schemeClr val="dk1"/>
                </a:solidFill>
                <a:latin typeface="Nunito"/>
                <a:ea typeface="Nunito"/>
                <a:cs typeface="Nunito"/>
                <a:sym typeface="Nunito"/>
              </a:rPr>
              <a:t> Academy with an Excellent Grade. My final project is about loan risk prediction based on customer behavior using classification supervised learning. You can check it at my </a:t>
            </a:r>
            <a:r>
              <a:rPr lang="en-US" sz="1000" dirty="0" err="1">
                <a:solidFill>
                  <a:schemeClr val="dk1"/>
                </a:solidFill>
                <a:latin typeface="Nunito"/>
                <a:ea typeface="Nunito"/>
                <a:cs typeface="Nunito"/>
                <a:sym typeface="Nunito"/>
              </a:rPr>
              <a:t>github</a:t>
            </a:r>
            <a:r>
              <a:rPr lang="en-US" sz="1000" dirty="0">
                <a:solidFill>
                  <a:schemeClr val="dk1"/>
                </a:solidFill>
                <a:latin typeface="Nunito"/>
                <a:ea typeface="Nunito"/>
                <a:cs typeface="Nunito"/>
                <a:sym typeface="Nunito"/>
              </a:rPr>
              <a:t> on this  following link:</a:t>
            </a:r>
          </a:p>
          <a:p>
            <a:pPr marL="0" lvl="0" indent="0" algn="just" rtl="0">
              <a:lnSpc>
                <a:spcPct val="95000"/>
              </a:lnSpc>
              <a:spcBef>
                <a:spcPts val="0"/>
              </a:spcBef>
              <a:spcAft>
                <a:spcPts val="1200"/>
              </a:spcAft>
              <a:buSzPts val="1018"/>
              <a:buNone/>
            </a:pPr>
            <a:r>
              <a:rPr lang="en-US" sz="1000" dirty="0">
                <a:solidFill>
                  <a:schemeClr val="dk1"/>
                </a:solidFill>
                <a:latin typeface="Nunito"/>
                <a:ea typeface="Nunito"/>
                <a:cs typeface="Nunito"/>
                <a:sym typeface="Nunito"/>
                <a:hlinkClick r:id="rId7"/>
              </a:rPr>
              <a:t>https://github.com/fuad-saifuddin/</a:t>
            </a:r>
            <a:endParaRPr lang="en-US" sz="1000" dirty="0">
              <a:latin typeface="Nunito"/>
              <a:ea typeface="Nunito"/>
              <a:cs typeface="Nunito"/>
              <a:sym typeface="Nunito"/>
            </a:endParaRPr>
          </a:p>
          <a:p>
            <a:pPr marL="0" lvl="0" indent="0" algn="just" rtl="0">
              <a:lnSpc>
                <a:spcPct val="95000"/>
              </a:lnSpc>
              <a:spcBef>
                <a:spcPts val="0"/>
              </a:spcBef>
              <a:spcAft>
                <a:spcPts val="1200"/>
              </a:spcAft>
              <a:buSzPts val="1018"/>
              <a:buNone/>
            </a:pPr>
            <a:endParaRPr sz="1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Product Category Quality Analysis</a:t>
            </a:r>
            <a:endParaRPr sz="2220" b="1">
              <a:solidFill>
                <a:schemeClr val="lt1"/>
              </a:solidFill>
            </a:endParaRPr>
          </a:p>
        </p:txBody>
      </p:sp>
      <p:sp>
        <p:nvSpPr>
          <p:cNvPr id="56" name="Google Shape;56;p13"/>
          <p:cNvSpPr txBox="1">
            <a:spLocks noGrp="1"/>
          </p:cNvSpPr>
          <p:nvPr>
            <p:ph type="body" idx="1"/>
          </p:nvPr>
        </p:nvSpPr>
        <p:spPr>
          <a:xfrm>
            <a:off x="2509812" y="1441616"/>
            <a:ext cx="4124376" cy="359369"/>
          </a:xfrm>
          <a:prstGeom prst="rect">
            <a:avLst/>
          </a:prstGeom>
        </p:spPr>
        <p:txBody>
          <a:bodyPr spcFirstLastPara="1" wrap="square" lIns="91425" tIns="91425" rIns="91425" bIns="91425" anchor="t" anchorCtr="0">
            <a:normAutofit fontScale="77500" lnSpcReduction="20000"/>
          </a:bodyPr>
          <a:lstStyle/>
          <a:p>
            <a:pPr marL="133350" lvl="0" indent="0" algn="l" rtl="0">
              <a:spcBef>
                <a:spcPts val="0"/>
              </a:spcBef>
              <a:spcAft>
                <a:spcPts val="0"/>
              </a:spcAft>
              <a:buClr>
                <a:schemeClr val="dk1"/>
              </a:buClr>
              <a:buSzPts val="1500"/>
              <a:buNone/>
            </a:pPr>
            <a:r>
              <a:rPr lang="en-US" sz="1500" dirty="0">
                <a:solidFill>
                  <a:schemeClr val="dk1"/>
                </a:solidFill>
              </a:rPr>
              <a:t>TOTAL ANNUAL REVENUE AND CANCELED ORDER </a:t>
            </a:r>
            <a:endParaRPr sz="1500" dirty="0">
              <a:solidFill>
                <a:schemeClr val="dk1"/>
              </a:solidFill>
            </a:endParaRPr>
          </a:p>
        </p:txBody>
      </p:sp>
      <p:sp>
        <p:nvSpPr>
          <p:cNvPr id="4" name="Google Shape;55;p13">
            <a:extLst>
              <a:ext uri="{FF2B5EF4-FFF2-40B4-BE49-F238E27FC236}">
                <a16:creationId xmlns:a16="http://schemas.microsoft.com/office/drawing/2014/main" id="{91735CF5-F5CA-FD9D-16B6-A7DB3A164081}"/>
              </a:ext>
            </a:extLst>
          </p:cNvPr>
          <p:cNvSpPr txBox="1"/>
          <p:nvPr/>
        </p:nvSpPr>
        <p:spPr>
          <a:xfrm>
            <a:off x="4656000" y="4352275"/>
            <a:ext cx="4488000" cy="692467"/>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1" i="0" u="none" strike="noStrike" kern="0" cap="none" spc="0" normalizeH="0" baseline="0" noProof="0" dirty="0">
                <a:ln>
                  <a:noFill/>
                </a:ln>
                <a:solidFill>
                  <a:srgbClr val="000000"/>
                </a:solidFill>
                <a:effectLst/>
                <a:uLnTx/>
                <a:uFillTx/>
                <a:latin typeface="Arial"/>
                <a:cs typeface="Arial"/>
                <a:sym typeface="Arial"/>
              </a:rPr>
              <a:t>Query </a:t>
            </a:r>
            <a:r>
              <a:rPr kumimoji="0" lang="en-US" sz="1100" b="1" i="0" u="none" strike="noStrike" kern="0" cap="none" spc="0" normalizeH="0" baseline="0" noProof="0" dirty="0" err="1">
                <a:ln>
                  <a:noFill/>
                </a:ln>
                <a:solidFill>
                  <a:srgbClr val="000000"/>
                </a:solidFill>
                <a:effectLst/>
                <a:uLnTx/>
                <a:uFillTx/>
                <a:latin typeface="Arial"/>
                <a:cs typeface="Arial"/>
                <a:sym typeface="Arial"/>
              </a:rPr>
              <a:t>selengkapnya</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dapat</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dilihat</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disini</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hlinkClick r:id="rId3"/>
              </a:rPr>
              <a:t>https://docs.google.com/document/d/17MrCJPY-lm7p6OvuUaKZuZr9OTWkE94PbmlJKCaRdUo/edit?usp=sharing</a:t>
            </a:r>
            <a:endParaRPr kumimoji="0" lang="en-US" sz="11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5" name="Table 4">
            <a:extLst>
              <a:ext uri="{FF2B5EF4-FFF2-40B4-BE49-F238E27FC236}">
                <a16:creationId xmlns:a16="http://schemas.microsoft.com/office/drawing/2014/main" id="{9D6137E2-FAA4-84C0-D761-2F08B35BE76E}"/>
              </a:ext>
            </a:extLst>
          </p:cNvPr>
          <p:cNvGraphicFramePr>
            <a:graphicFrameLocks noGrp="1"/>
          </p:cNvGraphicFramePr>
          <p:nvPr/>
        </p:nvGraphicFramePr>
        <p:xfrm>
          <a:off x="2070452" y="2043650"/>
          <a:ext cx="5003096" cy="1414164"/>
        </p:xfrm>
        <a:graphic>
          <a:graphicData uri="http://schemas.openxmlformats.org/drawingml/2006/table">
            <a:tbl>
              <a:tblPr>
                <a:tableStyleId>{5C22544A-7EE6-4342-B048-85BDC9FD1C3A}</a:tableStyleId>
              </a:tblPr>
              <a:tblGrid>
                <a:gridCol w="1037581">
                  <a:extLst>
                    <a:ext uri="{9D8B030D-6E8A-4147-A177-3AD203B41FA5}">
                      <a16:colId xmlns:a16="http://schemas.microsoft.com/office/drawing/2014/main" val="2170553911"/>
                    </a:ext>
                  </a:extLst>
                </a:gridCol>
                <a:gridCol w="1940397">
                  <a:extLst>
                    <a:ext uri="{9D8B030D-6E8A-4147-A177-3AD203B41FA5}">
                      <a16:colId xmlns:a16="http://schemas.microsoft.com/office/drawing/2014/main" val="1533516179"/>
                    </a:ext>
                  </a:extLst>
                </a:gridCol>
                <a:gridCol w="2025118">
                  <a:extLst>
                    <a:ext uri="{9D8B030D-6E8A-4147-A177-3AD203B41FA5}">
                      <a16:colId xmlns:a16="http://schemas.microsoft.com/office/drawing/2014/main" val="240792516"/>
                    </a:ext>
                  </a:extLst>
                </a:gridCol>
              </a:tblGrid>
              <a:tr h="532149">
                <a:tc>
                  <a:txBody>
                    <a:bodyPr/>
                    <a:lstStyle/>
                    <a:p>
                      <a:pPr algn="ctr" fontAlgn="b"/>
                      <a:r>
                        <a:rPr lang="en-US" sz="1100" u="none" strike="noStrike" dirty="0">
                          <a:effectLst/>
                        </a:rPr>
                        <a:t>Year</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Annual Revenue</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Number of Canceled Order</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6787072"/>
                  </a:ext>
                </a:extLst>
              </a:tr>
              <a:tr h="294005">
                <a:tc>
                  <a:txBody>
                    <a:bodyPr/>
                    <a:lstStyle/>
                    <a:p>
                      <a:pPr algn="ctr" fontAlgn="b"/>
                      <a:r>
                        <a:rPr lang="en-US" sz="1100" u="none" strike="noStrike">
                          <a:effectLst/>
                        </a:rPr>
                        <a:t>2016</a:t>
                      </a:r>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46653.7</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13</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76082552"/>
                  </a:ext>
                </a:extLst>
              </a:tr>
              <a:tr h="294005">
                <a:tc>
                  <a:txBody>
                    <a:bodyPr/>
                    <a:lstStyle/>
                    <a:p>
                      <a:pPr algn="ctr" fontAlgn="b"/>
                      <a:r>
                        <a:rPr lang="en-US" sz="1100" u="none" strike="noStrike">
                          <a:effectLst/>
                        </a:rPr>
                        <a:t>2017</a:t>
                      </a:r>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6921535.2</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204</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78610652"/>
                  </a:ext>
                </a:extLst>
              </a:tr>
              <a:tr h="294005">
                <a:tc>
                  <a:txBody>
                    <a:bodyPr/>
                    <a:lstStyle/>
                    <a:p>
                      <a:pPr algn="ctr" fontAlgn="b"/>
                      <a:r>
                        <a:rPr lang="en-US" sz="1100" u="none" strike="noStrike">
                          <a:effectLst/>
                        </a:rPr>
                        <a:t>2018</a:t>
                      </a:r>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8451584.8</a:t>
                      </a:r>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244</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82395565"/>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Product Category Quality Analysis</a:t>
            </a:r>
            <a:endParaRPr sz="2220" b="1">
              <a:solidFill>
                <a:schemeClr val="lt1"/>
              </a:solidFill>
            </a:endParaRPr>
          </a:p>
        </p:txBody>
      </p:sp>
      <p:sp>
        <p:nvSpPr>
          <p:cNvPr id="56" name="Google Shape;56;p13"/>
          <p:cNvSpPr txBox="1">
            <a:spLocks noGrp="1"/>
          </p:cNvSpPr>
          <p:nvPr>
            <p:ph type="body" idx="1"/>
          </p:nvPr>
        </p:nvSpPr>
        <p:spPr>
          <a:xfrm>
            <a:off x="736618" y="3680301"/>
            <a:ext cx="7670763" cy="822867"/>
          </a:xfrm>
          <a:prstGeom prst="rect">
            <a:avLst/>
          </a:prstGeom>
        </p:spPr>
        <p:txBody>
          <a:bodyPr spcFirstLastPara="1" wrap="square" lIns="91425" tIns="91425" rIns="91425" bIns="91425" anchor="t" anchorCtr="0">
            <a:normAutofit/>
          </a:bodyPr>
          <a:lstStyle/>
          <a:p>
            <a:pPr marL="133350" lvl="0" indent="0" algn="ctr" rtl="0">
              <a:spcBef>
                <a:spcPts val="0"/>
              </a:spcBef>
              <a:spcAft>
                <a:spcPts val="0"/>
              </a:spcAft>
              <a:buClr>
                <a:schemeClr val="dk1"/>
              </a:buClr>
              <a:buSzPts val="1500"/>
              <a:buNone/>
            </a:pPr>
            <a:r>
              <a:rPr lang="en-US" sz="1400" dirty="0" err="1">
                <a:solidFill>
                  <a:schemeClr val="dk1"/>
                </a:solidFill>
              </a:rPr>
              <a:t>Meskipun</a:t>
            </a:r>
            <a:r>
              <a:rPr lang="en-US" sz="1400" dirty="0">
                <a:solidFill>
                  <a:schemeClr val="dk1"/>
                </a:solidFill>
              </a:rPr>
              <a:t> </a:t>
            </a:r>
            <a:r>
              <a:rPr lang="en-US" sz="1400" dirty="0" err="1">
                <a:solidFill>
                  <a:schemeClr val="dk1"/>
                </a:solidFill>
              </a:rPr>
              <a:t>terdapat</a:t>
            </a:r>
            <a:r>
              <a:rPr lang="en-US" sz="1400" dirty="0">
                <a:solidFill>
                  <a:schemeClr val="dk1"/>
                </a:solidFill>
              </a:rPr>
              <a:t> </a:t>
            </a:r>
            <a:r>
              <a:rPr lang="en-US" sz="1400" dirty="0" err="1">
                <a:solidFill>
                  <a:schemeClr val="dk1"/>
                </a:solidFill>
              </a:rPr>
              <a:t>kenaikan</a:t>
            </a:r>
            <a:r>
              <a:rPr lang="en-US" sz="1400" dirty="0">
                <a:solidFill>
                  <a:schemeClr val="dk1"/>
                </a:solidFill>
              </a:rPr>
              <a:t> </a:t>
            </a:r>
            <a:r>
              <a:rPr lang="en-US" sz="1400" dirty="0" err="1">
                <a:solidFill>
                  <a:schemeClr val="dk1"/>
                </a:solidFill>
              </a:rPr>
              <a:t>jumlah</a:t>
            </a:r>
            <a:r>
              <a:rPr lang="en-US" sz="1400" dirty="0">
                <a:solidFill>
                  <a:schemeClr val="dk1"/>
                </a:solidFill>
              </a:rPr>
              <a:t> canceled order </a:t>
            </a:r>
            <a:r>
              <a:rPr lang="en-US" sz="1400" dirty="0" err="1">
                <a:solidFill>
                  <a:schemeClr val="dk1"/>
                </a:solidFill>
              </a:rPr>
              <a:t>dari</a:t>
            </a:r>
            <a:r>
              <a:rPr lang="en-US" sz="1400" dirty="0">
                <a:solidFill>
                  <a:schemeClr val="dk1"/>
                </a:solidFill>
              </a:rPr>
              <a:t> </a:t>
            </a:r>
            <a:r>
              <a:rPr lang="en-US" sz="1400" dirty="0" err="1">
                <a:solidFill>
                  <a:schemeClr val="dk1"/>
                </a:solidFill>
              </a:rPr>
              <a:t>tahun</a:t>
            </a:r>
            <a:r>
              <a:rPr lang="en-US" sz="1400" dirty="0">
                <a:solidFill>
                  <a:schemeClr val="dk1"/>
                </a:solidFill>
              </a:rPr>
              <a:t> 2016 </a:t>
            </a:r>
            <a:r>
              <a:rPr lang="en-US" sz="1400" dirty="0" err="1">
                <a:solidFill>
                  <a:schemeClr val="dk1"/>
                </a:solidFill>
              </a:rPr>
              <a:t>hingga</a:t>
            </a:r>
            <a:r>
              <a:rPr lang="en-US" sz="1400" dirty="0">
                <a:solidFill>
                  <a:schemeClr val="dk1"/>
                </a:solidFill>
              </a:rPr>
              <a:t> 2018, </a:t>
            </a:r>
            <a:r>
              <a:rPr lang="en-US" sz="1400" dirty="0" err="1">
                <a:solidFill>
                  <a:schemeClr val="dk1"/>
                </a:solidFill>
              </a:rPr>
              <a:t>akan</a:t>
            </a:r>
            <a:r>
              <a:rPr lang="en-US" sz="1400" dirty="0">
                <a:solidFill>
                  <a:schemeClr val="dk1"/>
                </a:solidFill>
              </a:rPr>
              <a:t> </a:t>
            </a:r>
            <a:r>
              <a:rPr lang="en-US" sz="1400" dirty="0" err="1">
                <a:solidFill>
                  <a:schemeClr val="dk1"/>
                </a:solidFill>
              </a:rPr>
              <a:t>tetapi</a:t>
            </a:r>
            <a:r>
              <a:rPr lang="en-US" sz="1400" dirty="0">
                <a:solidFill>
                  <a:schemeClr val="dk1"/>
                </a:solidFill>
              </a:rPr>
              <a:t> </a:t>
            </a:r>
            <a:r>
              <a:rPr lang="en-US" sz="1400" b="1" dirty="0" err="1">
                <a:solidFill>
                  <a:schemeClr val="accent5"/>
                </a:solidFill>
              </a:rPr>
              <a:t>jumlah</a:t>
            </a:r>
            <a:r>
              <a:rPr lang="en-US" sz="1400" b="1" dirty="0">
                <a:solidFill>
                  <a:schemeClr val="accent5"/>
                </a:solidFill>
              </a:rPr>
              <a:t> revenue </a:t>
            </a:r>
            <a:r>
              <a:rPr lang="en-US" sz="1400" b="1" dirty="0" err="1">
                <a:solidFill>
                  <a:schemeClr val="accent5"/>
                </a:solidFill>
              </a:rPr>
              <a:t>mengalami</a:t>
            </a:r>
            <a:r>
              <a:rPr lang="en-US" sz="1400" b="1" dirty="0">
                <a:solidFill>
                  <a:schemeClr val="accent5"/>
                </a:solidFill>
              </a:rPr>
              <a:t> </a:t>
            </a:r>
            <a:r>
              <a:rPr lang="en-US" sz="1400" b="1" dirty="0" err="1">
                <a:solidFill>
                  <a:schemeClr val="accent5"/>
                </a:solidFill>
              </a:rPr>
              <a:t>peningkatan</a:t>
            </a:r>
            <a:r>
              <a:rPr lang="en-US" sz="1400" b="1" dirty="0">
                <a:solidFill>
                  <a:schemeClr val="accent5"/>
                </a:solidFill>
              </a:rPr>
              <a:t> yang </a:t>
            </a:r>
            <a:r>
              <a:rPr lang="en-US" sz="1400" b="1" dirty="0" err="1">
                <a:solidFill>
                  <a:schemeClr val="accent5"/>
                </a:solidFill>
              </a:rPr>
              <a:t>jauh</a:t>
            </a:r>
            <a:r>
              <a:rPr lang="en-US" sz="1400" b="1" dirty="0">
                <a:solidFill>
                  <a:schemeClr val="accent5"/>
                </a:solidFill>
              </a:rPr>
              <a:t> </a:t>
            </a:r>
            <a:r>
              <a:rPr lang="en-US" sz="1400" b="1" dirty="0" err="1">
                <a:solidFill>
                  <a:schemeClr val="accent5"/>
                </a:solidFill>
              </a:rPr>
              <a:t>lebih</a:t>
            </a:r>
            <a:r>
              <a:rPr lang="en-US" sz="1400" b="1" dirty="0">
                <a:solidFill>
                  <a:schemeClr val="accent5"/>
                </a:solidFill>
              </a:rPr>
              <a:t> </a:t>
            </a:r>
            <a:r>
              <a:rPr lang="en-US" sz="1400" b="1" dirty="0" err="1">
                <a:solidFill>
                  <a:schemeClr val="accent5"/>
                </a:solidFill>
              </a:rPr>
              <a:t>besar</a:t>
            </a:r>
            <a:r>
              <a:rPr lang="en-US" sz="1400" b="1" dirty="0">
                <a:solidFill>
                  <a:schemeClr val="accent5"/>
                </a:solidFill>
              </a:rPr>
              <a:t> </a:t>
            </a:r>
            <a:r>
              <a:rPr lang="en-US" sz="1400" b="1" dirty="0" err="1">
                <a:solidFill>
                  <a:schemeClr val="accent5"/>
                </a:solidFill>
              </a:rPr>
              <a:t>setiap</a:t>
            </a:r>
            <a:r>
              <a:rPr lang="en-US" sz="1400" b="1" dirty="0">
                <a:solidFill>
                  <a:schemeClr val="accent5"/>
                </a:solidFill>
              </a:rPr>
              <a:t> </a:t>
            </a:r>
            <a:r>
              <a:rPr lang="en-US" sz="1400" b="1" dirty="0" err="1">
                <a:solidFill>
                  <a:schemeClr val="accent5"/>
                </a:solidFill>
              </a:rPr>
              <a:t>tahunnya</a:t>
            </a:r>
            <a:endParaRPr sz="1400" b="1" dirty="0">
              <a:solidFill>
                <a:schemeClr val="accent5"/>
              </a:solidFill>
            </a:endParaRPr>
          </a:p>
        </p:txBody>
      </p:sp>
      <p:graphicFrame>
        <p:nvGraphicFramePr>
          <p:cNvPr id="7" name="Chart 6">
            <a:extLst>
              <a:ext uri="{FF2B5EF4-FFF2-40B4-BE49-F238E27FC236}">
                <a16:creationId xmlns:a16="http://schemas.microsoft.com/office/drawing/2014/main" id="{04634725-C695-3EF9-1D42-0FE3F3143BBB}"/>
              </a:ext>
            </a:extLst>
          </p:cNvPr>
          <p:cNvGraphicFramePr>
            <a:graphicFrameLocks/>
          </p:cNvGraphicFramePr>
          <p:nvPr/>
        </p:nvGraphicFramePr>
        <p:xfrm>
          <a:off x="336415" y="862758"/>
          <a:ext cx="4260300" cy="267694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B51B6469-A30C-4406-8527-0631D33602FD}"/>
              </a:ext>
            </a:extLst>
          </p:cNvPr>
          <p:cNvGraphicFramePr>
            <a:graphicFrameLocks/>
          </p:cNvGraphicFramePr>
          <p:nvPr/>
        </p:nvGraphicFramePr>
        <p:xfrm>
          <a:off x="4596715" y="862758"/>
          <a:ext cx="4260299" cy="267694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7352731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Product Category Quality Analysis</a:t>
            </a:r>
            <a:endParaRPr sz="2220" b="1">
              <a:solidFill>
                <a:schemeClr val="lt1"/>
              </a:solidFill>
            </a:endParaRPr>
          </a:p>
        </p:txBody>
      </p:sp>
      <p:sp>
        <p:nvSpPr>
          <p:cNvPr id="56" name="Google Shape;56;p13"/>
          <p:cNvSpPr txBox="1">
            <a:spLocks noGrp="1"/>
          </p:cNvSpPr>
          <p:nvPr>
            <p:ph type="body" idx="1"/>
          </p:nvPr>
        </p:nvSpPr>
        <p:spPr>
          <a:xfrm>
            <a:off x="531624" y="929618"/>
            <a:ext cx="4124376" cy="359369"/>
          </a:xfrm>
          <a:prstGeom prst="rect">
            <a:avLst/>
          </a:prstGeom>
        </p:spPr>
        <p:txBody>
          <a:bodyPr spcFirstLastPara="1" wrap="square" lIns="91425" tIns="91425" rIns="91425" bIns="91425" anchor="t" anchorCtr="0">
            <a:normAutofit fontScale="70000" lnSpcReduction="20000"/>
          </a:bodyPr>
          <a:lstStyle/>
          <a:p>
            <a:pPr marL="133350" lvl="0" indent="0" algn="ctr" rtl="0">
              <a:spcBef>
                <a:spcPts val="0"/>
              </a:spcBef>
              <a:spcAft>
                <a:spcPts val="0"/>
              </a:spcAft>
              <a:buClr>
                <a:schemeClr val="dk1"/>
              </a:buClr>
              <a:buSzPts val="1500"/>
              <a:buNone/>
            </a:pPr>
            <a:r>
              <a:rPr lang="en-US" sz="1500" dirty="0">
                <a:solidFill>
                  <a:schemeClr val="dk1"/>
                </a:solidFill>
              </a:rPr>
              <a:t>MOST FREQUENTLY CANCELED PRODUCT CATEGORY</a:t>
            </a:r>
            <a:endParaRPr sz="1500" dirty="0">
              <a:solidFill>
                <a:schemeClr val="dk1"/>
              </a:solidFill>
            </a:endParaRPr>
          </a:p>
        </p:txBody>
      </p:sp>
      <p:graphicFrame>
        <p:nvGraphicFramePr>
          <p:cNvPr id="2" name="Table 1">
            <a:extLst>
              <a:ext uri="{FF2B5EF4-FFF2-40B4-BE49-F238E27FC236}">
                <a16:creationId xmlns:a16="http://schemas.microsoft.com/office/drawing/2014/main" id="{4B1AC4C8-51AB-AC9E-54B6-5E8E4957530D}"/>
              </a:ext>
            </a:extLst>
          </p:cNvPr>
          <p:cNvGraphicFramePr>
            <a:graphicFrameLocks noGrp="1"/>
          </p:cNvGraphicFramePr>
          <p:nvPr/>
        </p:nvGraphicFramePr>
        <p:xfrm>
          <a:off x="531624" y="1288987"/>
          <a:ext cx="4124376" cy="3383273"/>
        </p:xfrm>
        <a:graphic>
          <a:graphicData uri="http://schemas.openxmlformats.org/drawingml/2006/table">
            <a:tbl>
              <a:tblPr>
                <a:tableStyleId>{5C22544A-7EE6-4342-B048-85BDC9FD1C3A}</a:tableStyleId>
              </a:tblPr>
              <a:tblGrid>
                <a:gridCol w="801876">
                  <a:extLst>
                    <a:ext uri="{9D8B030D-6E8A-4147-A177-3AD203B41FA5}">
                      <a16:colId xmlns:a16="http://schemas.microsoft.com/office/drawing/2014/main" val="2306730261"/>
                    </a:ext>
                  </a:extLst>
                </a:gridCol>
                <a:gridCol w="838200">
                  <a:extLst>
                    <a:ext uri="{9D8B030D-6E8A-4147-A177-3AD203B41FA5}">
                      <a16:colId xmlns:a16="http://schemas.microsoft.com/office/drawing/2014/main" val="2113041609"/>
                    </a:ext>
                  </a:extLst>
                </a:gridCol>
                <a:gridCol w="1137104">
                  <a:extLst>
                    <a:ext uri="{9D8B030D-6E8A-4147-A177-3AD203B41FA5}">
                      <a16:colId xmlns:a16="http://schemas.microsoft.com/office/drawing/2014/main" val="1035519921"/>
                    </a:ext>
                  </a:extLst>
                </a:gridCol>
                <a:gridCol w="1347196">
                  <a:extLst>
                    <a:ext uri="{9D8B030D-6E8A-4147-A177-3AD203B41FA5}">
                      <a16:colId xmlns:a16="http://schemas.microsoft.com/office/drawing/2014/main" val="43311863"/>
                    </a:ext>
                  </a:extLst>
                </a:gridCol>
              </a:tblGrid>
              <a:tr h="367497">
                <a:tc>
                  <a:txBody>
                    <a:bodyPr/>
                    <a:lstStyle/>
                    <a:p>
                      <a:pPr algn="ctr" fontAlgn="b"/>
                      <a:r>
                        <a:rPr lang="en-US" sz="800" u="none" strike="noStrike" dirty="0">
                          <a:effectLst/>
                        </a:rPr>
                        <a:t>YEAR</a:t>
                      </a:r>
                      <a:endParaRPr lang="en-US" sz="8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7A7">
                        <a:alpha val="50196"/>
                      </a:srgbClr>
                    </a:solidFill>
                  </a:tcPr>
                </a:tc>
                <a:tc>
                  <a:txBody>
                    <a:bodyPr/>
                    <a:lstStyle/>
                    <a:p>
                      <a:pPr algn="ctr" fontAlgn="b"/>
                      <a:r>
                        <a:rPr lang="en-US" sz="800" u="none" strike="noStrike" dirty="0">
                          <a:effectLst/>
                        </a:rPr>
                        <a:t>RANK</a:t>
                      </a:r>
                      <a:endParaRPr lang="en-US" sz="8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7A7">
                        <a:alpha val="50196"/>
                      </a:srgbClr>
                    </a:solidFill>
                  </a:tcPr>
                </a:tc>
                <a:tc>
                  <a:txBody>
                    <a:bodyPr/>
                    <a:lstStyle/>
                    <a:p>
                      <a:pPr algn="ctr" fontAlgn="b"/>
                      <a:r>
                        <a:rPr lang="en-US" sz="800" u="none" strike="noStrike" dirty="0">
                          <a:effectLst/>
                        </a:rPr>
                        <a:t>NUMBER OF CANCELED ORDER</a:t>
                      </a:r>
                      <a:endParaRPr lang="en-US" sz="8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7A7">
                        <a:alpha val="50196"/>
                      </a:srgbClr>
                    </a:solidFill>
                  </a:tcPr>
                </a:tc>
                <a:tc>
                  <a:txBody>
                    <a:bodyPr/>
                    <a:lstStyle/>
                    <a:p>
                      <a:pPr algn="ctr" fontAlgn="b"/>
                      <a:r>
                        <a:rPr lang="en-US" sz="800" u="none" strike="noStrike" dirty="0">
                          <a:effectLst/>
                        </a:rPr>
                        <a:t>PRODUCT CATEGORY</a:t>
                      </a:r>
                      <a:endParaRPr lang="en-US" sz="8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7A7">
                        <a:alpha val="50196"/>
                      </a:srgbClr>
                    </a:solidFill>
                  </a:tcPr>
                </a:tc>
                <a:extLst>
                  <a:ext uri="{0D108BD9-81ED-4DB2-BD59-A6C34878D82A}">
                    <a16:rowId xmlns:a16="http://schemas.microsoft.com/office/drawing/2014/main" val="159429176"/>
                  </a:ext>
                </a:extLst>
              </a:tr>
              <a:tr h="188486">
                <a:tc rowSpan="5">
                  <a:txBody>
                    <a:bodyPr/>
                    <a:lstStyle/>
                    <a:p>
                      <a:pPr algn="ctr" fontAlgn="b"/>
                      <a:r>
                        <a:rPr lang="en-US" sz="900" u="none" strike="noStrike" dirty="0">
                          <a:effectLst/>
                        </a:rPr>
                        <a:t>2016</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u="none" strike="noStrike" dirty="0">
                          <a:effectLst/>
                        </a:rPr>
                        <a:t>1</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u="none" strike="noStrike" dirty="0">
                          <a:effectLst/>
                        </a:rPr>
                        <a:t>3</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u="none" strike="noStrike" dirty="0">
                          <a:effectLst/>
                        </a:rPr>
                        <a:t>toys</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883922679"/>
                  </a:ext>
                </a:extLst>
              </a:tr>
              <a:tr h="188486">
                <a:tc vMerge="1">
                  <a:txBody>
                    <a:bodyPr/>
                    <a:lstStyle/>
                    <a:p>
                      <a:endParaRPr lang="en-US"/>
                    </a:p>
                  </a:txBody>
                  <a:tcPr/>
                </a:tc>
                <a:tc>
                  <a:txBody>
                    <a:bodyPr/>
                    <a:lstStyle/>
                    <a:p>
                      <a:pPr algn="ctr" fontAlgn="b"/>
                      <a:r>
                        <a:rPr lang="en-US" sz="900" u="none" strike="noStrike" dirty="0">
                          <a:effectLst/>
                        </a:rPr>
                        <a:t>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u="none" strike="noStrike" dirty="0">
                          <a:effectLst/>
                        </a:rPr>
                        <a:t>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u="none" strike="noStrike">
                          <a:effectLst/>
                        </a:rPr>
                        <a:t>sports_leisure</a:t>
                      </a:r>
                      <a:endParaRPr lang="en-US" sz="900" b="0" i="0" u="none" strike="noStrike">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1113677773"/>
                  </a:ext>
                </a:extLst>
              </a:tr>
              <a:tr h="188486">
                <a:tc vMerge="1">
                  <a:txBody>
                    <a:bodyPr/>
                    <a:lstStyle/>
                    <a:p>
                      <a:endParaRPr lang="en-US"/>
                    </a:p>
                  </a:txBody>
                  <a:tcPr/>
                </a:tc>
                <a:tc>
                  <a:txBody>
                    <a:bodyPr/>
                    <a:lstStyle/>
                    <a:p>
                      <a:pPr algn="ctr" fontAlgn="b"/>
                      <a:r>
                        <a:rPr lang="en-US" sz="900" u="none" strike="noStrike" dirty="0">
                          <a:effectLst/>
                        </a:rPr>
                        <a:t>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u="none" strike="noStrike" dirty="0">
                          <a:effectLst/>
                        </a:rPr>
                        <a:t>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u="none" strike="noStrike" dirty="0">
                          <a:effectLst/>
                        </a:rPr>
                        <a:t>telephony</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2442250093"/>
                  </a:ext>
                </a:extLst>
              </a:tr>
              <a:tr h="188486">
                <a:tc vMerge="1">
                  <a:txBody>
                    <a:bodyPr/>
                    <a:lstStyle/>
                    <a:p>
                      <a:endParaRPr lang="en-US"/>
                    </a:p>
                  </a:txBody>
                  <a:tcPr/>
                </a:tc>
                <a:tc>
                  <a:txBody>
                    <a:bodyPr/>
                    <a:lstStyle/>
                    <a:p>
                      <a:pPr algn="ctr" fontAlgn="b"/>
                      <a:r>
                        <a:rPr lang="en-US" sz="900" u="none" strike="noStrike" dirty="0">
                          <a:effectLst/>
                        </a:rPr>
                        <a:t>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u="none" strike="noStrike" dirty="0">
                          <a:effectLst/>
                        </a:rPr>
                        <a:t>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u="none" strike="noStrike" dirty="0">
                          <a:effectLst/>
                        </a:rPr>
                        <a:t>perfumery</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2240876901"/>
                  </a:ext>
                </a:extLst>
              </a:tr>
              <a:tr h="188486">
                <a:tc vMerge="1">
                  <a:txBody>
                    <a:bodyPr/>
                    <a:lstStyle/>
                    <a:p>
                      <a:endParaRPr lang="en-US"/>
                    </a:p>
                  </a:txBody>
                  <a:tcPr/>
                </a:tc>
                <a:tc>
                  <a:txBody>
                    <a:bodyPr/>
                    <a:lstStyle/>
                    <a:p>
                      <a:pPr algn="ctr" fontAlgn="b"/>
                      <a:r>
                        <a:rPr lang="en-US" sz="900" u="none" strike="noStrike" dirty="0">
                          <a:effectLst/>
                        </a:rPr>
                        <a:t>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u="none" strike="noStrike" dirty="0">
                          <a:effectLst/>
                        </a:rPr>
                        <a:t>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900" u="none" strike="noStrike" dirty="0" err="1">
                          <a:effectLst/>
                        </a:rPr>
                        <a:t>health_beauty</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478462350"/>
                  </a:ext>
                </a:extLst>
              </a:tr>
              <a:tr h="188486">
                <a:tc rowSpan="6">
                  <a:txBody>
                    <a:bodyPr/>
                    <a:lstStyle/>
                    <a:p>
                      <a:pPr algn="ctr" fontAlgn="b"/>
                      <a:r>
                        <a:rPr lang="en-US" sz="900" u="none" strike="noStrike" dirty="0">
                          <a:effectLst/>
                        </a:rPr>
                        <a:t>2017</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a:effectLst/>
                        </a:rPr>
                        <a:t>1</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a:effectLst/>
                        </a:rPr>
                        <a:t>22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err="1">
                          <a:effectLst/>
                        </a:rPr>
                        <a:t>sports_leisure</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1448691684"/>
                  </a:ext>
                </a:extLst>
              </a:tr>
              <a:tr h="188486">
                <a:tc vMerge="1">
                  <a:txBody>
                    <a:bodyPr/>
                    <a:lstStyle/>
                    <a:p>
                      <a:endParaRPr lang="en-US"/>
                    </a:p>
                  </a:txBody>
                  <a:tcPr/>
                </a:tc>
                <a:tc>
                  <a:txBody>
                    <a:bodyPr/>
                    <a:lstStyle/>
                    <a:p>
                      <a:pPr algn="ctr" fontAlgn="b"/>
                      <a:r>
                        <a:rPr lang="en-US" sz="900" u="none" strike="noStrike" dirty="0">
                          <a:effectLst/>
                        </a:rPr>
                        <a:t>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a:effectLst/>
                        </a:rPr>
                        <a:t>15</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a:effectLst/>
                        </a:rPr>
                        <a:t>housewares</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632567570"/>
                  </a:ext>
                </a:extLst>
              </a:tr>
              <a:tr h="188486">
                <a:tc vMerge="1">
                  <a:txBody>
                    <a:bodyPr/>
                    <a:lstStyle/>
                    <a:p>
                      <a:endParaRPr lang="en-US"/>
                    </a:p>
                  </a:txBody>
                  <a:tcPr/>
                </a:tc>
                <a:tc>
                  <a:txBody>
                    <a:bodyPr/>
                    <a:lstStyle/>
                    <a:p>
                      <a:pPr algn="ctr" fontAlgn="b"/>
                      <a:r>
                        <a:rPr lang="en-US" sz="900" u="none" strike="noStrike" dirty="0">
                          <a:effectLst/>
                        </a:rPr>
                        <a:t>3</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a:effectLst/>
                        </a:rPr>
                        <a:t>14</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a:effectLst/>
                        </a:rPr>
                        <a:t>auto</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2841065306"/>
                  </a:ext>
                </a:extLst>
              </a:tr>
              <a:tr h="188486">
                <a:tc vMerge="1">
                  <a:txBody>
                    <a:bodyPr/>
                    <a:lstStyle/>
                    <a:p>
                      <a:endParaRPr lang="en-US"/>
                    </a:p>
                  </a:txBody>
                  <a:tcPr/>
                </a:tc>
                <a:tc>
                  <a:txBody>
                    <a:bodyPr/>
                    <a:lstStyle/>
                    <a:p>
                      <a:pPr algn="ctr" fontAlgn="b"/>
                      <a:r>
                        <a:rPr lang="en-US" sz="900" u="none" strike="noStrike" dirty="0">
                          <a:effectLst/>
                        </a:rPr>
                        <a:t>3</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a:effectLst/>
                        </a:rPr>
                        <a:t>14</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a:effectLst/>
                        </a:rPr>
                        <a:t>toys</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1661080964"/>
                  </a:ext>
                </a:extLst>
              </a:tr>
              <a:tr h="188486">
                <a:tc vMerge="1">
                  <a:txBody>
                    <a:bodyPr/>
                    <a:lstStyle/>
                    <a:p>
                      <a:endParaRPr lang="en-US"/>
                    </a:p>
                  </a:txBody>
                  <a:tcPr/>
                </a:tc>
                <a:tc>
                  <a:txBody>
                    <a:bodyPr/>
                    <a:lstStyle/>
                    <a:p>
                      <a:pPr algn="ctr" fontAlgn="b"/>
                      <a:r>
                        <a:rPr lang="en-US" sz="900" u="none" strike="noStrike" dirty="0">
                          <a:effectLst/>
                        </a:rPr>
                        <a:t>5</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a:effectLst/>
                        </a:rPr>
                        <a:t>12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err="1">
                          <a:effectLst/>
                        </a:rPr>
                        <a:t>watches_gifts</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2119832650"/>
                  </a:ext>
                </a:extLst>
              </a:tr>
              <a:tr h="188486">
                <a:tc vMerge="1">
                  <a:txBody>
                    <a:bodyPr/>
                    <a:lstStyle/>
                    <a:p>
                      <a:endParaRPr lang="en-US"/>
                    </a:p>
                  </a:txBody>
                  <a:tcPr/>
                </a:tc>
                <a:tc>
                  <a:txBody>
                    <a:bodyPr/>
                    <a:lstStyle/>
                    <a:p>
                      <a:pPr algn="ctr" fontAlgn="b"/>
                      <a:r>
                        <a:rPr lang="en-US" sz="900" u="none" strike="noStrike" dirty="0">
                          <a:effectLst/>
                        </a:rPr>
                        <a:t>5</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a:effectLst/>
                        </a:rPr>
                        <a:t>12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900" u="none" strike="noStrike" dirty="0" err="1">
                          <a:effectLst/>
                        </a:rPr>
                        <a:t>computers_accessories</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847852060"/>
                  </a:ext>
                </a:extLst>
              </a:tr>
              <a:tr h="188486">
                <a:tc rowSpan="5">
                  <a:txBody>
                    <a:bodyPr/>
                    <a:lstStyle/>
                    <a:p>
                      <a:pPr algn="ctr" fontAlgn="b"/>
                      <a:r>
                        <a:rPr lang="en-US" sz="900" u="none" strike="noStrike" dirty="0">
                          <a:effectLst/>
                        </a:rPr>
                        <a:t>2018</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900" u="none" strike="noStrike" dirty="0">
                          <a:effectLst/>
                        </a:rPr>
                        <a:t>1</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900" u="none" strike="noStrike" dirty="0">
                          <a:effectLst/>
                        </a:rPr>
                        <a:t>27</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900" u="none" strike="noStrike" dirty="0" err="1">
                          <a:effectLst/>
                        </a:rPr>
                        <a:t>health_beauty</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1934572448"/>
                  </a:ext>
                </a:extLst>
              </a:tr>
              <a:tr h="188486">
                <a:tc vMerge="1">
                  <a:txBody>
                    <a:bodyPr/>
                    <a:lstStyle/>
                    <a:p>
                      <a:endParaRPr lang="en-US"/>
                    </a:p>
                  </a:txBody>
                  <a:tcPr/>
                </a:tc>
                <a:tc>
                  <a:txBody>
                    <a:bodyPr/>
                    <a:lstStyle/>
                    <a:p>
                      <a:pPr algn="ctr" fontAlgn="b"/>
                      <a:r>
                        <a:rPr lang="en-US" sz="900" u="none" strike="noStrike" dirty="0">
                          <a:effectLst/>
                        </a:rPr>
                        <a:t>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900" u="none" strike="noStrike" dirty="0">
                          <a:effectLst/>
                        </a:rPr>
                        <a:t>23</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900" u="none" strike="noStrike" dirty="0" err="1">
                          <a:effectLst/>
                        </a:rPr>
                        <a:t>sports_leisure</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478036081"/>
                  </a:ext>
                </a:extLst>
              </a:tr>
              <a:tr h="188486">
                <a:tc vMerge="1">
                  <a:txBody>
                    <a:bodyPr/>
                    <a:lstStyle/>
                    <a:p>
                      <a:endParaRPr lang="en-US"/>
                    </a:p>
                  </a:txBody>
                  <a:tcPr/>
                </a:tc>
                <a:tc>
                  <a:txBody>
                    <a:bodyPr/>
                    <a:lstStyle/>
                    <a:p>
                      <a:pPr algn="ctr" fontAlgn="b"/>
                      <a:r>
                        <a:rPr lang="en-US" sz="900" u="none" strike="noStrike" dirty="0">
                          <a:effectLst/>
                        </a:rPr>
                        <a:t>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900" u="none" strike="noStrike" dirty="0">
                          <a:effectLst/>
                        </a:rPr>
                        <a:t>23</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900" u="none" strike="noStrike" dirty="0" err="1">
                          <a:effectLst/>
                        </a:rPr>
                        <a:t>computers_accessories</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708572534"/>
                  </a:ext>
                </a:extLst>
              </a:tr>
              <a:tr h="188486">
                <a:tc vMerge="1">
                  <a:txBody>
                    <a:bodyPr/>
                    <a:lstStyle/>
                    <a:p>
                      <a:endParaRPr lang="en-US"/>
                    </a:p>
                  </a:txBody>
                  <a:tcPr/>
                </a:tc>
                <a:tc>
                  <a:txBody>
                    <a:bodyPr/>
                    <a:lstStyle/>
                    <a:p>
                      <a:pPr algn="ctr" fontAlgn="b"/>
                      <a:r>
                        <a:rPr lang="en-US" sz="900" u="none" strike="noStrike" dirty="0">
                          <a:effectLst/>
                        </a:rPr>
                        <a:t>4</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900" u="none" strike="noStrike" dirty="0">
                          <a:effectLst/>
                        </a:rPr>
                        <a:t>22</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900" u="none" strike="noStrike" dirty="0">
                          <a:effectLst/>
                        </a:rPr>
                        <a:t>housewares</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2575620160"/>
                  </a:ext>
                </a:extLst>
              </a:tr>
              <a:tr h="188486">
                <a:tc vMerge="1">
                  <a:txBody>
                    <a:bodyPr/>
                    <a:lstStyle/>
                    <a:p>
                      <a:endParaRPr lang="en-US"/>
                    </a:p>
                  </a:txBody>
                  <a:tcPr/>
                </a:tc>
                <a:tc>
                  <a:txBody>
                    <a:bodyPr/>
                    <a:lstStyle/>
                    <a:p>
                      <a:pPr algn="ctr" fontAlgn="b"/>
                      <a:r>
                        <a:rPr lang="en-US" sz="900" u="none" strike="noStrike" dirty="0">
                          <a:effectLst/>
                        </a:rPr>
                        <a:t>5</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900" u="none" strike="noStrike" dirty="0">
                          <a:effectLst/>
                        </a:rPr>
                        <a:t>14</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900" u="none" strike="noStrike" dirty="0">
                          <a:effectLst/>
                        </a:rPr>
                        <a:t>toys</a:t>
                      </a:r>
                      <a:endParaRPr lang="en-US" sz="900" b="0" i="0" u="none" strike="noStrike" dirty="0">
                        <a:solidFill>
                          <a:srgbClr val="000000"/>
                        </a:solidFill>
                        <a:effectLst/>
                        <a:latin typeface="Calibri" panose="020F0502020204030204" pitchFamily="34" charset="0"/>
                      </a:endParaRPr>
                    </a:p>
                  </a:txBody>
                  <a:tcPr marL="5649" marR="5649" marT="5649"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3803785453"/>
                  </a:ext>
                </a:extLst>
              </a:tr>
            </a:tbl>
          </a:graphicData>
        </a:graphic>
      </p:graphicFrame>
      <p:sp>
        <p:nvSpPr>
          <p:cNvPr id="3" name="Google Shape;56;p13">
            <a:extLst>
              <a:ext uri="{FF2B5EF4-FFF2-40B4-BE49-F238E27FC236}">
                <a16:creationId xmlns:a16="http://schemas.microsoft.com/office/drawing/2014/main" id="{F74E11FE-A3C0-13F9-FB60-33F11C34D63B}"/>
              </a:ext>
            </a:extLst>
          </p:cNvPr>
          <p:cNvSpPr txBox="1">
            <a:spLocks/>
          </p:cNvSpPr>
          <p:nvPr/>
        </p:nvSpPr>
        <p:spPr>
          <a:xfrm>
            <a:off x="4656000" y="2252814"/>
            <a:ext cx="4354364" cy="1182364"/>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marR="0" lvl="0" indent="0" algn="ctr" defTabSz="914400" rtl="0" eaLnBrk="1" fontAlgn="auto" latinLnBrk="0" hangingPunct="1">
              <a:lnSpc>
                <a:spcPct val="115000"/>
              </a:lnSpc>
              <a:spcBef>
                <a:spcPts val="0"/>
              </a:spcBef>
              <a:spcAft>
                <a:spcPts val="0"/>
              </a:spcAft>
              <a:buClr>
                <a:srgbClr val="000000"/>
              </a:buClr>
              <a:buSzPts val="1500"/>
              <a:buFont typeface="Arial"/>
              <a:buNone/>
              <a:tabLst/>
              <a:defRPr/>
            </a:pPr>
            <a:r>
              <a:rPr kumimoji="0" lang="en-US" sz="1400" b="0" i="0" u="none" strike="noStrike" kern="0" cap="none" spc="0" normalizeH="0" baseline="0" noProof="0" dirty="0" err="1">
                <a:ln>
                  <a:noFill/>
                </a:ln>
                <a:solidFill>
                  <a:srgbClr val="000000"/>
                </a:solidFill>
                <a:effectLst/>
                <a:uLnTx/>
                <a:uFillTx/>
                <a:latin typeface="Arial"/>
                <a:cs typeface="Arial"/>
                <a:sym typeface="Arial"/>
              </a:rPr>
              <a:t>Produk</a:t>
            </a:r>
            <a:r>
              <a:rPr kumimoji="0" lang="en-US" sz="1400" b="0" i="0" u="none" strike="noStrike" kern="0" cap="none" spc="0" normalizeH="0" baseline="0" noProof="0" dirty="0">
                <a:ln>
                  <a:noFill/>
                </a:ln>
                <a:solidFill>
                  <a:srgbClr val="000000"/>
                </a:solidFill>
                <a:effectLst/>
                <a:uLnTx/>
                <a:uFillTx/>
                <a:latin typeface="Arial"/>
                <a:cs typeface="Arial"/>
                <a:sym typeface="Arial"/>
              </a:rPr>
              <a:t> </a:t>
            </a:r>
            <a:r>
              <a:rPr kumimoji="0" lang="en-US" sz="1400" b="0" i="0" u="none" strike="noStrike" kern="0" cap="none" spc="0" normalizeH="0" baseline="0" noProof="0" dirty="0" err="1">
                <a:ln>
                  <a:noFill/>
                </a:ln>
                <a:solidFill>
                  <a:srgbClr val="000000"/>
                </a:solidFill>
                <a:effectLst/>
                <a:uLnTx/>
                <a:uFillTx/>
                <a:latin typeface="Arial"/>
                <a:cs typeface="Arial"/>
                <a:sym typeface="Arial"/>
              </a:rPr>
              <a:t>dengan</a:t>
            </a:r>
            <a:r>
              <a:rPr kumimoji="0" lang="en-US" sz="1400" b="0" i="0" u="none" strike="noStrike" kern="0" cap="none" spc="0" normalizeH="0" baseline="0" noProof="0" dirty="0">
                <a:ln>
                  <a:noFill/>
                </a:ln>
                <a:solidFill>
                  <a:srgbClr val="000000"/>
                </a:solidFill>
                <a:effectLst/>
                <a:uLnTx/>
                <a:uFillTx/>
                <a:latin typeface="Arial"/>
                <a:cs typeface="Arial"/>
                <a:sym typeface="Arial"/>
              </a:rPr>
              <a:t> </a:t>
            </a:r>
            <a:r>
              <a:rPr kumimoji="0" lang="en-US" sz="1400" b="0" i="0" u="none" strike="noStrike" kern="0" cap="none" spc="0" normalizeH="0" baseline="0" noProof="0" dirty="0" err="1">
                <a:ln>
                  <a:noFill/>
                </a:ln>
                <a:solidFill>
                  <a:srgbClr val="000000"/>
                </a:solidFill>
                <a:effectLst/>
                <a:uLnTx/>
                <a:uFillTx/>
                <a:latin typeface="Arial"/>
                <a:cs typeface="Arial"/>
                <a:sym typeface="Arial"/>
              </a:rPr>
              <a:t>kategori</a:t>
            </a:r>
            <a:r>
              <a:rPr kumimoji="0" lang="en-US" sz="1400" b="0" i="0" u="none" strike="noStrike" kern="0" cap="none" spc="0" normalizeH="0" baseline="0" noProof="0" dirty="0">
                <a:ln>
                  <a:noFill/>
                </a:ln>
                <a:solidFill>
                  <a:srgbClr val="000000"/>
                </a:solidFill>
                <a:effectLst/>
                <a:uLnTx/>
                <a:uFillTx/>
                <a:latin typeface="Arial"/>
                <a:cs typeface="Arial"/>
                <a:sym typeface="Arial"/>
              </a:rPr>
              <a:t> </a:t>
            </a:r>
            <a:r>
              <a:rPr kumimoji="0" lang="en-US" sz="1400" b="1" i="0" u="none" strike="noStrike" kern="0" cap="none" spc="0" normalizeH="0" baseline="0" noProof="0" dirty="0">
                <a:ln>
                  <a:noFill/>
                </a:ln>
                <a:solidFill>
                  <a:srgbClr val="0097A7"/>
                </a:solidFill>
                <a:effectLst/>
                <a:uLnTx/>
                <a:uFillTx/>
                <a:latin typeface="Arial"/>
                <a:cs typeface="Arial"/>
                <a:sym typeface="Arial"/>
              </a:rPr>
              <a:t>Toys dan Sport </a:t>
            </a:r>
            <a:r>
              <a:rPr kumimoji="0" lang="en-US" sz="1400" b="1" i="0" u="none" strike="noStrike" kern="0" cap="none" spc="0" normalizeH="0" baseline="0" noProof="0" dirty="0" err="1">
                <a:ln>
                  <a:noFill/>
                </a:ln>
                <a:solidFill>
                  <a:srgbClr val="0097A7"/>
                </a:solidFill>
                <a:effectLst/>
                <a:uLnTx/>
                <a:uFillTx/>
                <a:latin typeface="Arial"/>
                <a:cs typeface="Arial"/>
                <a:sym typeface="Arial"/>
              </a:rPr>
              <a:t>Leissure</a:t>
            </a:r>
            <a:r>
              <a:rPr kumimoji="0" lang="en-US" sz="1400" b="1" i="0" u="none" strike="noStrike" kern="0" cap="none" spc="0" normalizeH="0" baseline="0" noProof="0" dirty="0">
                <a:ln>
                  <a:noFill/>
                </a:ln>
                <a:solidFill>
                  <a:srgbClr val="0097A7"/>
                </a:solidFill>
                <a:effectLst/>
                <a:uLnTx/>
                <a:uFillTx/>
                <a:latin typeface="Arial"/>
                <a:cs typeface="Arial"/>
                <a:sym typeface="Arial"/>
              </a:rPr>
              <a:t> </a:t>
            </a:r>
            <a:r>
              <a:rPr kumimoji="0" lang="en-US" sz="1400" b="1" i="0" u="none" strike="noStrike" kern="0" cap="none" spc="0" normalizeH="0" baseline="0" noProof="0" dirty="0" err="1">
                <a:ln>
                  <a:noFill/>
                </a:ln>
                <a:solidFill>
                  <a:srgbClr val="0097A7"/>
                </a:solidFill>
                <a:effectLst/>
                <a:uLnTx/>
                <a:uFillTx/>
                <a:latin typeface="Arial"/>
                <a:cs typeface="Arial"/>
                <a:sym typeface="Arial"/>
              </a:rPr>
              <a:t>selalu</a:t>
            </a:r>
            <a:r>
              <a:rPr kumimoji="0" lang="en-US" sz="1400" b="1" i="0" u="none" strike="noStrike" kern="0" cap="none" spc="0" normalizeH="0" baseline="0" noProof="0" dirty="0">
                <a:ln>
                  <a:noFill/>
                </a:ln>
                <a:solidFill>
                  <a:srgbClr val="0097A7"/>
                </a:solidFill>
                <a:effectLst/>
                <a:uLnTx/>
                <a:uFillTx/>
                <a:latin typeface="Arial"/>
                <a:cs typeface="Arial"/>
                <a:sym typeface="Arial"/>
              </a:rPr>
              <a:t> </a:t>
            </a:r>
            <a:r>
              <a:rPr kumimoji="0" lang="en-US" sz="1400" b="1" i="0" u="none" strike="noStrike" kern="0" cap="none" spc="0" normalizeH="0" baseline="0" noProof="0" dirty="0" err="1">
                <a:ln>
                  <a:noFill/>
                </a:ln>
                <a:solidFill>
                  <a:srgbClr val="0097A7"/>
                </a:solidFill>
                <a:effectLst/>
                <a:uLnTx/>
                <a:uFillTx/>
                <a:latin typeface="Arial"/>
                <a:cs typeface="Arial"/>
                <a:sym typeface="Arial"/>
              </a:rPr>
              <a:t>masuk</a:t>
            </a:r>
            <a:r>
              <a:rPr kumimoji="0" lang="en-US" sz="1400" b="1" i="0" u="none" strike="noStrike" kern="0" cap="none" spc="0" normalizeH="0" baseline="0" noProof="0" dirty="0">
                <a:ln>
                  <a:noFill/>
                </a:ln>
                <a:solidFill>
                  <a:srgbClr val="0097A7"/>
                </a:solidFill>
                <a:effectLst/>
                <a:uLnTx/>
                <a:uFillTx/>
                <a:latin typeface="Arial"/>
                <a:cs typeface="Arial"/>
                <a:sym typeface="Arial"/>
              </a:rPr>
              <a:t> </a:t>
            </a:r>
            <a:r>
              <a:rPr kumimoji="0" lang="en-US" sz="1400" b="1" i="0" u="none" strike="noStrike" kern="0" cap="none" spc="0" normalizeH="0" baseline="0" noProof="0" dirty="0" err="1">
                <a:ln>
                  <a:noFill/>
                </a:ln>
                <a:solidFill>
                  <a:srgbClr val="0097A7"/>
                </a:solidFill>
                <a:effectLst/>
                <a:uLnTx/>
                <a:uFillTx/>
                <a:latin typeface="Arial"/>
                <a:cs typeface="Arial"/>
                <a:sym typeface="Arial"/>
              </a:rPr>
              <a:t>dalam</a:t>
            </a:r>
            <a:r>
              <a:rPr kumimoji="0" lang="en-US" sz="1400" b="1" i="0" u="none" strike="noStrike" kern="0" cap="none" spc="0" normalizeH="0" baseline="0" noProof="0" dirty="0">
                <a:ln>
                  <a:noFill/>
                </a:ln>
                <a:solidFill>
                  <a:srgbClr val="0097A7"/>
                </a:solidFill>
                <a:effectLst/>
                <a:uLnTx/>
                <a:uFillTx/>
                <a:latin typeface="Arial"/>
                <a:cs typeface="Arial"/>
                <a:sym typeface="Arial"/>
              </a:rPr>
              <a:t> Top 5 Most Frequently Canceled Product Category </a:t>
            </a:r>
            <a:r>
              <a:rPr kumimoji="0" lang="en-US" sz="1400" b="0" i="0" u="none" strike="noStrike" kern="0" cap="none" spc="0" normalizeH="0" baseline="0" noProof="0" dirty="0" err="1">
                <a:ln>
                  <a:noFill/>
                </a:ln>
                <a:solidFill>
                  <a:srgbClr val="000000"/>
                </a:solidFill>
                <a:effectLst/>
                <a:uLnTx/>
                <a:uFillTx/>
                <a:latin typeface="Arial"/>
                <a:cs typeface="Arial"/>
                <a:sym typeface="Arial"/>
              </a:rPr>
              <a:t>dari</a:t>
            </a:r>
            <a:r>
              <a:rPr kumimoji="0" lang="en-US" sz="1400" b="0" i="0" u="none" strike="noStrike" kern="0" cap="none" spc="0" normalizeH="0" baseline="0" noProof="0" dirty="0">
                <a:ln>
                  <a:noFill/>
                </a:ln>
                <a:solidFill>
                  <a:srgbClr val="000000"/>
                </a:solidFill>
                <a:effectLst/>
                <a:uLnTx/>
                <a:uFillTx/>
                <a:latin typeface="Arial"/>
                <a:cs typeface="Arial"/>
                <a:sym typeface="Arial"/>
              </a:rPr>
              <a:t> </a:t>
            </a:r>
            <a:r>
              <a:rPr kumimoji="0" lang="en-US" sz="1400" b="0" i="0" u="none" strike="noStrike" kern="0" cap="none" spc="0" normalizeH="0" baseline="0" noProof="0" dirty="0" err="1">
                <a:ln>
                  <a:noFill/>
                </a:ln>
                <a:solidFill>
                  <a:srgbClr val="000000"/>
                </a:solidFill>
                <a:effectLst/>
                <a:uLnTx/>
                <a:uFillTx/>
                <a:latin typeface="Arial"/>
                <a:cs typeface="Arial"/>
                <a:sym typeface="Arial"/>
              </a:rPr>
              <a:t>tahun</a:t>
            </a:r>
            <a:r>
              <a:rPr kumimoji="0" lang="en-US" sz="1400" b="0" i="0" u="none" strike="noStrike" kern="0" cap="none" spc="0" normalizeH="0" baseline="0" noProof="0" dirty="0">
                <a:ln>
                  <a:noFill/>
                </a:ln>
                <a:solidFill>
                  <a:srgbClr val="000000"/>
                </a:solidFill>
                <a:effectLst/>
                <a:uLnTx/>
                <a:uFillTx/>
                <a:latin typeface="Arial"/>
                <a:cs typeface="Arial"/>
                <a:sym typeface="Arial"/>
              </a:rPr>
              <a:t> 2016 </a:t>
            </a:r>
            <a:r>
              <a:rPr kumimoji="0" lang="en-US" sz="1400" b="0" i="0" u="none" strike="noStrike" kern="0" cap="none" spc="0" normalizeH="0" baseline="0" noProof="0" dirty="0" err="1">
                <a:ln>
                  <a:noFill/>
                </a:ln>
                <a:solidFill>
                  <a:srgbClr val="000000"/>
                </a:solidFill>
                <a:effectLst/>
                <a:uLnTx/>
                <a:uFillTx/>
                <a:latin typeface="Arial"/>
                <a:cs typeface="Arial"/>
                <a:sym typeface="Arial"/>
              </a:rPr>
              <a:t>hingga</a:t>
            </a:r>
            <a:r>
              <a:rPr kumimoji="0" lang="en-US" sz="1400" b="0" i="0" u="none" strike="noStrike" kern="0" cap="none" spc="0" normalizeH="0" baseline="0" noProof="0" dirty="0">
                <a:ln>
                  <a:noFill/>
                </a:ln>
                <a:solidFill>
                  <a:srgbClr val="000000"/>
                </a:solidFill>
                <a:effectLst/>
                <a:uLnTx/>
                <a:uFillTx/>
                <a:latin typeface="Arial"/>
                <a:cs typeface="Arial"/>
                <a:sym typeface="Arial"/>
              </a:rPr>
              <a:t> 2018</a:t>
            </a:r>
            <a:endParaRPr kumimoji="0" lang="en-US" sz="1400" b="0" i="0" u="none" strike="noStrike" kern="0" cap="none" spc="0" normalizeH="0" baseline="0" noProof="0" dirty="0">
              <a:ln>
                <a:noFill/>
              </a:ln>
              <a:solidFill>
                <a:srgbClr val="0097A7"/>
              </a:solidFill>
              <a:effectLst/>
              <a:uLnTx/>
              <a:uFillTx/>
              <a:latin typeface="Arial"/>
              <a:cs typeface="Arial"/>
              <a:sym typeface="Arial"/>
            </a:endParaRPr>
          </a:p>
        </p:txBody>
      </p:sp>
    </p:spTree>
    <p:extLst>
      <p:ext uri="{BB962C8B-B14F-4D97-AF65-F5344CB8AC3E}">
        <p14:creationId xmlns:p14="http://schemas.microsoft.com/office/powerpoint/2010/main" val="36837487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Product Category Quality Analysis</a:t>
            </a:r>
            <a:endParaRPr sz="2220" b="1">
              <a:solidFill>
                <a:schemeClr val="lt1"/>
              </a:solidFill>
            </a:endParaRPr>
          </a:p>
        </p:txBody>
      </p:sp>
      <p:sp>
        <p:nvSpPr>
          <p:cNvPr id="56" name="Google Shape;56;p13"/>
          <p:cNvSpPr txBox="1">
            <a:spLocks noGrp="1"/>
          </p:cNvSpPr>
          <p:nvPr>
            <p:ph type="body" idx="1"/>
          </p:nvPr>
        </p:nvSpPr>
        <p:spPr>
          <a:xfrm>
            <a:off x="416630" y="867616"/>
            <a:ext cx="4354364" cy="359369"/>
          </a:xfrm>
          <a:prstGeom prst="rect">
            <a:avLst/>
          </a:prstGeom>
        </p:spPr>
        <p:txBody>
          <a:bodyPr spcFirstLastPara="1" wrap="square" lIns="91425" tIns="91425" rIns="91425" bIns="91425" anchor="t" anchorCtr="0">
            <a:noAutofit/>
          </a:bodyPr>
          <a:lstStyle/>
          <a:p>
            <a:pPr marL="133350" lvl="0" indent="0" algn="ctr" rtl="0">
              <a:spcBef>
                <a:spcPts val="0"/>
              </a:spcBef>
              <a:spcAft>
                <a:spcPts val="0"/>
              </a:spcAft>
              <a:buClr>
                <a:schemeClr val="dk1"/>
              </a:buClr>
              <a:buSzPts val="1500"/>
              <a:buNone/>
            </a:pPr>
            <a:r>
              <a:rPr lang="en-US" sz="1000" dirty="0">
                <a:solidFill>
                  <a:schemeClr val="dk1"/>
                </a:solidFill>
              </a:rPr>
              <a:t>PRODUCT CATEGORY WITH THE HIGHEST ANNUAL REVENUE</a:t>
            </a:r>
            <a:endParaRPr sz="1000" dirty="0">
              <a:solidFill>
                <a:schemeClr val="dk1"/>
              </a:solidFill>
            </a:endParaRPr>
          </a:p>
        </p:txBody>
      </p:sp>
      <p:graphicFrame>
        <p:nvGraphicFramePr>
          <p:cNvPr id="2" name="Table 1">
            <a:extLst>
              <a:ext uri="{FF2B5EF4-FFF2-40B4-BE49-F238E27FC236}">
                <a16:creationId xmlns:a16="http://schemas.microsoft.com/office/drawing/2014/main" id="{4B1AC4C8-51AB-AC9E-54B6-5E8E4957530D}"/>
              </a:ext>
            </a:extLst>
          </p:cNvPr>
          <p:cNvGraphicFramePr>
            <a:graphicFrameLocks noGrp="1"/>
          </p:cNvGraphicFramePr>
          <p:nvPr/>
        </p:nvGraphicFramePr>
        <p:xfrm>
          <a:off x="531624" y="1288987"/>
          <a:ext cx="4124376" cy="3291842"/>
        </p:xfrm>
        <a:graphic>
          <a:graphicData uri="http://schemas.openxmlformats.org/drawingml/2006/table">
            <a:tbl>
              <a:tblPr>
                <a:tableStyleId>{5C22544A-7EE6-4342-B048-85BDC9FD1C3A}</a:tableStyleId>
              </a:tblPr>
              <a:tblGrid>
                <a:gridCol w="801876">
                  <a:extLst>
                    <a:ext uri="{9D8B030D-6E8A-4147-A177-3AD203B41FA5}">
                      <a16:colId xmlns:a16="http://schemas.microsoft.com/office/drawing/2014/main" val="2306730261"/>
                    </a:ext>
                  </a:extLst>
                </a:gridCol>
                <a:gridCol w="838200">
                  <a:extLst>
                    <a:ext uri="{9D8B030D-6E8A-4147-A177-3AD203B41FA5}">
                      <a16:colId xmlns:a16="http://schemas.microsoft.com/office/drawing/2014/main" val="2113041609"/>
                    </a:ext>
                  </a:extLst>
                </a:gridCol>
                <a:gridCol w="1137104">
                  <a:extLst>
                    <a:ext uri="{9D8B030D-6E8A-4147-A177-3AD203B41FA5}">
                      <a16:colId xmlns:a16="http://schemas.microsoft.com/office/drawing/2014/main" val="1035519921"/>
                    </a:ext>
                  </a:extLst>
                </a:gridCol>
                <a:gridCol w="1347196">
                  <a:extLst>
                    <a:ext uri="{9D8B030D-6E8A-4147-A177-3AD203B41FA5}">
                      <a16:colId xmlns:a16="http://schemas.microsoft.com/office/drawing/2014/main" val="43311863"/>
                    </a:ext>
                  </a:extLst>
                </a:gridCol>
              </a:tblGrid>
              <a:tr h="378662">
                <a:tc>
                  <a:txBody>
                    <a:bodyPr/>
                    <a:lstStyle/>
                    <a:p>
                      <a:pPr algn="ctr" fontAlgn="b"/>
                      <a:r>
                        <a:rPr lang="en-US" sz="1000" b="0" i="0" u="none" strike="noStrike" dirty="0">
                          <a:solidFill>
                            <a:srgbClr val="000000"/>
                          </a:solidFill>
                          <a:effectLst/>
                          <a:latin typeface="Calibri" panose="020F0502020204030204" pitchFamily="34" charset="0"/>
                        </a:rPr>
                        <a:t>YEAR</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7A7">
                        <a:alpha val="50196"/>
                      </a:srgbClr>
                    </a:solidFill>
                  </a:tcPr>
                </a:tc>
                <a:tc>
                  <a:txBody>
                    <a:bodyPr/>
                    <a:lstStyle/>
                    <a:p>
                      <a:pPr algn="ctr" fontAlgn="b"/>
                      <a:r>
                        <a:rPr lang="en-US" sz="1000" b="0" i="0" u="none" strike="noStrike">
                          <a:solidFill>
                            <a:srgbClr val="000000"/>
                          </a:solidFill>
                          <a:effectLst/>
                          <a:latin typeface="Calibri" panose="020F0502020204030204" pitchFamily="34" charset="0"/>
                        </a:rPr>
                        <a:t>RANK</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7A7">
                        <a:alpha val="50196"/>
                      </a:srgbClr>
                    </a:solidFill>
                  </a:tcPr>
                </a:tc>
                <a:tc>
                  <a:txBody>
                    <a:bodyPr/>
                    <a:lstStyle/>
                    <a:p>
                      <a:pPr algn="ctr" fontAlgn="b"/>
                      <a:r>
                        <a:rPr lang="en-US" sz="1000" b="0" i="0" u="none" strike="noStrike">
                          <a:solidFill>
                            <a:srgbClr val="000000"/>
                          </a:solidFill>
                          <a:effectLst/>
                          <a:latin typeface="Calibri" panose="020F0502020204030204" pitchFamily="34" charset="0"/>
                        </a:rPr>
                        <a:t>REVENUE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7A7">
                        <a:alpha val="50196"/>
                      </a:srgbClr>
                    </a:solidFill>
                  </a:tcPr>
                </a:tc>
                <a:tc>
                  <a:txBody>
                    <a:bodyPr/>
                    <a:lstStyle/>
                    <a:p>
                      <a:pPr algn="ctr" fontAlgn="b"/>
                      <a:r>
                        <a:rPr lang="en-US" sz="1000" b="0" i="0" u="none" strike="noStrike">
                          <a:solidFill>
                            <a:srgbClr val="000000"/>
                          </a:solidFill>
                          <a:effectLst/>
                          <a:latin typeface="Calibri" panose="020F0502020204030204" pitchFamily="34" charset="0"/>
                        </a:rPr>
                        <a:t>PRODUCT CATEGORY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97A7">
                        <a:alpha val="50196"/>
                      </a:srgbClr>
                    </a:solidFill>
                  </a:tcPr>
                </a:tc>
                <a:extLst>
                  <a:ext uri="{0D108BD9-81ED-4DB2-BD59-A6C34878D82A}">
                    <a16:rowId xmlns:a16="http://schemas.microsoft.com/office/drawing/2014/main" val="159429176"/>
                  </a:ext>
                </a:extLst>
              </a:tr>
              <a:tr h="194212">
                <a:tc rowSpan="5">
                  <a:txBody>
                    <a:bodyPr/>
                    <a:lstStyle/>
                    <a:p>
                      <a:pPr algn="ctr" fontAlgn="b"/>
                      <a:r>
                        <a:rPr lang="en-US" sz="1000" b="0" i="0" u="none" strike="noStrike" dirty="0">
                          <a:solidFill>
                            <a:srgbClr val="000000"/>
                          </a:solidFill>
                          <a:effectLst/>
                          <a:latin typeface="Calibri" panose="020F0502020204030204" pitchFamily="34" charset="0"/>
                        </a:rPr>
                        <a:t>2016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1000" b="0" i="0" u="none" strike="noStrike" dirty="0">
                          <a:solidFill>
                            <a:srgbClr val="000000"/>
                          </a:solidFill>
                          <a:effectLst/>
                          <a:latin typeface="Calibri" panose="020F0502020204030204" pitchFamily="34" charset="0"/>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1000" b="0" i="0" u="none" strike="noStrike" dirty="0">
                          <a:solidFill>
                            <a:srgbClr val="000000"/>
                          </a:solidFill>
                          <a:effectLst/>
                          <a:latin typeface="Calibri" panose="020F0502020204030204" pitchFamily="34" charset="0"/>
                        </a:rPr>
                        <a:t>1436.35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1000" b="0" i="0" u="none" strike="noStrike">
                          <a:solidFill>
                            <a:srgbClr val="000000"/>
                          </a:solidFill>
                          <a:effectLst/>
                          <a:latin typeface="Calibri" panose="020F0502020204030204" pitchFamily="34" charset="0"/>
                        </a:rPr>
                        <a:t>sports_leisure</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883922679"/>
                  </a:ext>
                </a:extLst>
              </a:tr>
              <a:tr h="194212">
                <a:tc vMerge="1">
                  <a:txBody>
                    <a:bodyPr/>
                    <a:lstStyle/>
                    <a:p>
                      <a:endParaRPr lang="en-US"/>
                    </a:p>
                  </a:txBody>
                  <a:tcPr/>
                </a:tc>
                <a:tc>
                  <a:txBody>
                    <a:bodyPr/>
                    <a:lstStyle/>
                    <a:p>
                      <a:pPr algn="ctr" fontAlgn="b"/>
                      <a:r>
                        <a:rPr lang="en-US" sz="1000" b="0" i="0" u="none" strike="noStrike" dirty="0">
                          <a:solidFill>
                            <a:srgbClr val="000000"/>
                          </a:solidFill>
                          <a:effectLst/>
                          <a:latin typeface="Calibri" panose="020F0502020204030204" pitchFamily="34" charset="0"/>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1000" b="0" i="0" u="none" strike="noStrike" dirty="0">
                          <a:solidFill>
                            <a:srgbClr val="000000"/>
                          </a:solidFill>
                          <a:effectLst/>
                          <a:latin typeface="Calibri" panose="020F0502020204030204" pitchFamily="34" charset="0"/>
                        </a:rPr>
                        <a:t>459.14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1000" b="0" i="0" u="none" strike="noStrike">
                          <a:solidFill>
                            <a:srgbClr val="000000"/>
                          </a:solidFill>
                          <a:effectLst/>
                          <a:latin typeface="Calibri" panose="020F0502020204030204" pitchFamily="34" charset="0"/>
                        </a:rPr>
                        <a:t>auto</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1113677773"/>
                  </a:ext>
                </a:extLst>
              </a:tr>
              <a:tr h="194212">
                <a:tc vMerge="1">
                  <a:txBody>
                    <a:bodyPr/>
                    <a:lstStyle/>
                    <a:p>
                      <a:endParaRPr lang="en-US"/>
                    </a:p>
                  </a:txBody>
                  <a:tcPr/>
                </a:tc>
                <a:tc>
                  <a:txBody>
                    <a:bodyPr/>
                    <a:lstStyle/>
                    <a:p>
                      <a:pPr algn="ctr" fontAlgn="b"/>
                      <a:r>
                        <a:rPr lang="en-US" sz="1000" b="0" i="0" u="none" strike="noStrike" dirty="0">
                          <a:solidFill>
                            <a:srgbClr val="000000"/>
                          </a:solidFill>
                          <a:effectLst/>
                          <a:latin typeface="Calibri" panose="020F0502020204030204" pitchFamily="34" charset="0"/>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1000" b="0" i="0" u="none" strike="noStrike" dirty="0">
                          <a:solidFill>
                            <a:srgbClr val="000000"/>
                          </a:solidFill>
                          <a:effectLst/>
                          <a:latin typeface="Calibri" panose="020F0502020204030204" pitchFamily="34" charset="0"/>
                        </a:rPr>
                        <a:t>394.55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1000" b="0" i="0" u="none" strike="noStrike">
                          <a:solidFill>
                            <a:srgbClr val="000000"/>
                          </a:solidFill>
                          <a:effectLst/>
                          <a:latin typeface="Calibri" panose="020F0502020204030204" pitchFamily="34" charset="0"/>
                        </a:rPr>
                        <a:t>toys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2442250093"/>
                  </a:ext>
                </a:extLst>
              </a:tr>
              <a:tr h="194212">
                <a:tc vMerge="1">
                  <a:txBody>
                    <a:bodyPr/>
                    <a:lstStyle/>
                    <a:p>
                      <a:endParaRPr lang="en-US"/>
                    </a:p>
                  </a:txBody>
                  <a:tcPr/>
                </a:tc>
                <a:tc>
                  <a:txBody>
                    <a:bodyPr/>
                    <a:lstStyle/>
                    <a:p>
                      <a:pPr algn="ctr" fontAlgn="b"/>
                      <a:r>
                        <a:rPr lang="en-US" sz="1000" b="0" i="0" u="none" strike="noStrike" dirty="0">
                          <a:solidFill>
                            <a:srgbClr val="000000"/>
                          </a:solidFill>
                          <a:effectLst/>
                          <a:latin typeface="Calibri" panose="020F0502020204030204" pitchFamily="34" charset="0"/>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1000" b="0" i="0" u="none" strike="noStrike" dirty="0">
                          <a:solidFill>
                            <a:srgbClr val="000000"/>
                          </a:solidFill>
                          <a:effectLst/>
                          <a:latin typeface="Calibri" panose="020F0502020204030204" pitchFamily="34" charset="0"/>
                        </a:rPr>
                        <a:t>327.25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1000" b="0" i="0" u="none" strike="noStrike" dirty="0">
                          <a:solidFill>
                            <a:srgbClr val="000000"/>
                          </a:solidFill>
                          <a:effectLst/>
                          <a:latin typeface="Calibri" panose="020F0502020204030204" pitchFamily="34" charset="0"/>
                        </a:rPr>
                        <a:t>telephony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2240876901"/>
                  </a:ext>
                </a:extLst>
              </a:tr>
              <a:tr h="194212">
                <a:tc vMerge="1">
                  <a:txBody>
                    <a:bodyPr/>
                    <a:lstStyle/>
                    <a:p>
                      <a:endParaRPr lang="en-US"/>
                    </a:p>
                  </a:txBody>
                  <a:tcPr/>
                </a:tc>
                <a:tc>
                  <a:txBody>
                    <a:bodyPr/>
                    <a:lstStyle/>
                    <a:p>
                      <a:pPr algn="ctr" fontAlgn="b"/>
                      <a:r>
                        <a:rPr lang="en-US" sz="1000" b="0" i="0" u="none" strike="noStrike">
                          <a:solidFill>
                            <a:srgbClr val="000000"/>
                          </a:solidFill>
                          <a:effectLst/>
                          <a:latin typeface="Calibri" panose="020F0502020204030204" pitchFamily="34" charset="0"/>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1000" b="0" i="0" u="none" strike="noStrike">
                          <a:solidFill>
                            <a:srgbClr val="000000"/>
                          </a:solidFill>
                          <a:effectLst/>
                          <a:latin typeface="Calibri" panose="020F0502020204030204" pitchFamily="34" charset="0"/>
                        </a:rPr>
                        <a:t>324.31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ctr" fontAlgn="b"/>
                      <a:r>
                        <a:rPr lang="en-US" sz="1000" b="0" i="0" u="none" strike="noStrike" dirty="0">
                          <a:solidFill>
                            <a:srgbClr val="000000"/>
                          </a:solidFill>
                          <a:effectLst/>
                          <a:latin typeface="Calibri" panose="020F0502020204030204" pitchFamily="34" charset="0"/>
                        </a:rPr>
                        <a:t>perfumery</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extLst>
                  <a:ext uri="{0D108BD9-81ED-4DB2-BD59-A6C34878D82A}">
                    <a16:rowId xmlns:a16="http://schemas.microsoft.com/office/drawing/2014/main" val="478462350"/>
                  </a:ext>
                </a:extLst>
              </a:tr>
              <a:tr h="194212">
                <a:tc rowSpan="5">
                  <a:txBody>
                    <a:bodyPr/>
                    <a:lstStyle/>
                    <a:p>
                      <a:pPr algn="ctr" fontAlgn="b"/>
                      <a:r>
                        <a:rPr lang="en-US" sz="1000" b="0" i="0" u="none" strike="noStrike">
                          <a:solidFill>
                            <a:srgbClr val="000000"/>
                          </a:solidFill>
                          <a:effectLst/>
                          <a:latin typeface="Calibri" panose="020F0502020204030204" pitchFamily="34" charset="0"/>
                        </a:rPr>
                        <a:t>2017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1000" b="0" i="0" u="none" strike="noStrike" dirty="0">
                          <a:solidFill>
                            <a:srgbClr val="000000"/>
                          </a:solidFill>
                          <a:effectLst/>
                          <a:latin typeface="Calibri" panose="020F0502020204030204" pitchFamily="34" charset="0"/>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1000" b="0" i="0" u="none" strike="noStrike">
                          <a:solidFill>
                            <a:srgbClr val="000000"/>
                          </a:solidFill>
                          <a:effectLst/>
                          <a:latin typeface="Calibri" panose="020F0502020204030204" pitchFamily="34" charset="0"/>
                        </a:rPr>
                        <a:t>6599.42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1000" b="0" i="0" u="none" strike="noStrike" dirty="0" err="1">
                          <a:solidFill>
                            <a:srgbClr val="000000"/>
                          </a:solidFill>
                          <a:effectLst/>
                          <a:latin typeface="Calibri" panose="020F0502020204030204" pitchFamily="34" charset="0"/>
                        </a:rPr>
                        <a:t>watches_gifts</a:t>
                      </a:r>
                      <a:endParaRPr lang="en-US" sz="1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1448691684"/>
                  </a:ext>
                </a:extLst>
              </a:tr>
              <a:tr h="194212">
                <a:tc vMerge="1">
                  <a:txBody>
                    <a:bodyPr/>
                    <a:lstStyle/>
                    <a:p>
                      <a:endParaRPr lang="en-US"/>
                    </a:p>
                  </a:txBody>
                  <a:tcPr/>
                </a:tc>
                <a:tc>
                  <a:txBody>
                    <a:bodyPr/>
                    <a:lstStyle/>
                    <a:p>
                      <a:pPr algn="ctr" fontAlgn="b"/>
                      <a:r>
                        <a:rPr lang="en-US" sz="1000" b="0" i="0" u="none" strike="noStrike">
                          <a:solidFill>
                            <a:srgbClr val="000000"/>
                          </a:solidFill>
                          <a:effectLst/>
                          <a:latin typeface="Calibri" panose="020F0502020204030204" pitchFamily="34" charset="0"/>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1000" b="0" i="0" u="none" strike="noStrike" dirty="0">
                          <a:solidFill>
                            <a:srgbClr val="000000"/>
                          </a:solidFill>
                          <a:effectLst/>
                          <a:latin typeface="Calibri" panose="020F0502020204030204" pitchFamily="34" charset="0"/>
                        </a:rPr>
                        <a:t>5173.91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1000" b="0" i="0" u="none" strike="noStrike" dirty="0" err="1">
                          <a:solidFill>
                            <a:srgbClr val="000000"/>
                          </a:solidFill>
                          <a:effectLst/>
                          <a:latin typeface="Calibri" panose="020F0502020204030204" pitchFamily="34" charset="0"/>
                        </a:rPr>
                        <a:t>sports_leisure</a:t>
                      </a:r>
                      <a:endParaRPr lang="en-US" sz="1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3632567570"/>
                  </a:ext>
                </a:extLst>
              </a:tr>
              <a:tr h="194212">
                <a:tc vMerge="1">
                  <a:txBody>
                    <a:bodyPr/>
                    <a:lstStyle/>
                    <a:p>
                      <a:endParaRPr lang="en-US"/>
                    </a:p>
                  </a:txBody>
                  <a:tcPr/>
                </a:tc>
                <a:tc>
                  <a:txBody>
                    <a:bodyPr/>
                    <a:lstStyle/>
                    <a:p>
                      <a:pPr algn="ctr" fontAlgn="b"/>
                      <a:r>
                        <a:rPr lang="en-US" sz="1000" b="0" i="0" u="none" strike="noStrike">
                          <a:solidFill>
                            <a:srgbClr val="000000"/>
                          </a:solidFill>
                          <a:effectLst/>
                          <a:latin typeface="Calibri" panose="020F0502020204030204" pitchFamily="34" charset="0"/>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1000" b="0" i="0" u="none" strike="noStrike">
                          <a:solidFill>
                            <a:srgbClr val="000000"/>
                          </a:solidFill>
                          <a:effectLst/>
                          <a:latin typeface="Calibri" panose="020F0502020204030204" pitchFamily="34" charset="0"/>
                        </a:rPr>
                        <a:t>5090.71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1000" b="0" i="0" u="none" strike="noStrike">
                          <a:solidFill>
                            <a:srgbClr val="000000"/>
                          </a:solidFill>
                          <a:effectLst/>
                          <a:latin typeface="Calibri" panose="020F0502020204030204" pitchFamily="34" charset="0"/>
                        </a:rPr>
                        <a:t>auto</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2841065306"/>
                  </a:ext>
                </a:extLst>
              </a:tr>
              <a:tr h="194212">
                <a:tc vMerge="1">
                  <a:txBody>
                    <a:bodyPr/>
                    <a:lstStyle/>
                    <a:p>
                      <a:endParaRPr lang="en-US"/>
                    </a:p>
                  </a:txBody>
                  <a:tcPr/>
                </a:tc>
                <a:tc>
                  <a:txBody>
                    <a:bodyPr/>
                    <a:lstStyle/>
                    <a:p>
                      <a:pPr algn="ctr" fontAlgn="b"/>
                      <a:r>
                        <a:rPr lang="en-US" sz="1000" b="0" i="0" u="none" strike="noStrike">
                          <a:solidFill>
                            <a:srgbClr val="000000"/>
                          </a:solidFill>
                          <a:effectLst/>
                          <a:latin typeface="Calibri" panose="020F0502020204030204" pitchFamily="34" charset="0"/>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1000" b="0" i="0" u="none" strike="noStrike" dirty="0">
                          <a:solidFill>
                            <a:srgbClr val="000000"/>
                          </a:solidFill>
                          <a:effectLst/>
                          <a:latin typeface="Calibri" panose="020F0502020204030204" pitchFamily="34" charset="0"/>
                        </a:rPr>
                        <a:t>4885.07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1000" b="0" i="0" u="none" strike="noStrike" dirty="0" err="1">
                          <a:solidFill>
                            <a:srgbClr val="000000"/>
                          </a:solidFill>
                          <a:effectLst/>
                          <a:latin typeface="Calibri" panose="020F0502020204030204" pitchFamily="34" charset="0"/>
                        </a:rPr>
                        <a:t>computers_accessories</a:t>
                      </a:r>
                      <a:endParaRPr lang="en-US" sz="1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1661080964"/>
                  </a:ext>
                </a:extLst>
              </a:tr>
              <a:tr h="194212">
                <a:tc vMerge="1">
                  <a:txBody>
                    <a:bodyPr/>
                    <a:lstStyle/>
                    <a:p>
                      <a:endParaRPr lang="en-US"/>
                    </a:p>
                  </a:txBody>
                  <a:tcPr/>
                </a:tc>
                <a:tc>
                  <a:txBody>
                    <a:bodyPr/>
                    <a:lstStyle/>
                    <a:p>
                      <a:pPr algn="ctr" fontAlgn="b"/>
                      <a:r>
                        <a:rPr lang="en-US" sz="1000" b="0" i="0" u="none" strike="noStrike">
                          <a:solidFill>
                            <a:srgbClr val="000000"/>
                          </a:solidFill>
                          <a:effectLst/>
                          <a:latin typeface="Calibri" panose="020F0502020204030204" pitchFamily="34" charset="0"/>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1000" b="0" i="0" u="none" strike="noStrike" dirty="0">
                          <a:solidFill>
                            <a:srgbClr val="000000"/>
                          </a:solidFill>
                          <a:effectLst/>
                          <a:latin typeface="Calibri" panose="020F0502020204030204" pitchFamily="34" charset="0"/>
                        </a:rPr>
                        <a:t>4868.4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tc>
                  <a:txBody>
                    <a:bodyPr/>
                    <a:lstStyle/>
                    <a:p>
                      <a:pPr algn="ctr" fontAlgn="b"/>
                      <a:r>
                        <a:rPr lang="en-US" sz="1000" b="0" i="0" u="none" strike="noStrike" dirty="0" err="1">
                          <a:solidFill>
                            <a:srgbClr val="000000"/>
                          </a:solidFill>
                          <a:effectLst/>
                          <a:latin typeface="Calibri" panose="020F0502020204030204" pitchFamily="34" charset="0"/>
                        </a:rPr>
                        <a:t>cool_stuff</a:t>
                      </a:r>
                      <a:endParaRPr lang="en-US" sz="1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2119832650"/>
                  </a:ext>
                </a:extLst>
              </a:tr>
              <a:tr h="194212">
                <a:tc rowSpan="5">
                  <a:txBody>
                    <a:bodyPr/>
                    <a:lstStyle/>
                    <a:p>
                      <a:pPr algn="ctr" fontAlgn="b"/>
                      <a:r>
                        <a:rPr lang="en-US" sz="1000" b="0" i="0" u="none" strike="noStrike">
                          <a:solidFill>
                            <a:srgbClr val="000000"/>
                          </a:solidFill>
                          <a:effectLst/>
                          <a:latin typeface="Calibri" panose="020F0502020204030204" pitchFamily="34" charset="0"/>
                        </a:rPr>
                        <a:t>2018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1000" b="0" i="0" u="none" strike="noStrike">
                          <a:solidFill>
                            <a:srgbClr val="000000"/>
                          </a:solidFill>
                          <a:effectLst/>
                          <a:latin typeface="Calibri" panose="020F0502020204030204" pitchFamily="34" charset="0"/>
                        </a:rPr>
                        <a:t>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1000" b="0" i="0" u="none" strike="noStrike" dirty="0">
                          <a:solidFill>
                            <a:srgbClr val="000000"/>
                          </a:solidFill>
                          <a:effectLst/>
                          <a:latin typeface="Calibri" panose="020F0502020204030204" pitchFamily="34" charset="0"/>
                        </a:rPr>
                        <a:t>10285.08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1000" b="0" i="0" u="none" strike="noStrike" dirty="0" err="1">
                          <a:solidFill>
                            <a:srgbClr val="000000"/>
                          </a:solidFill>
                          <a:effectLst/>
                          <a:latin typeface="Calibri" panose="020F0502020204030204" pitchFamily="34" charset="0"/>
                        </a:rPr>
                        <a:t>cool_stuff</a:t>
                      </a:r>
                      <a:endParaRPr lang="en-US" sz="1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1934572448"/>
                  </a:ext>
                </a:extLst>
              </a:tr>
              <a:tr h="194212">
                <a:tc vMerge="1">
                  <a:txBody>
                    <a:bodyPr/>
                    <a:lstStyle/>
                    <a:p>
                      <a:endParaRPr lang="en-US"/>
                    </a:p>
                  </a:txBody>
                  <a:tcPr/>
                </a:tc>
                <a:tc>
                  <a:txBody>
                    <a:bodyPr/>
                    <a:lstStyle/>
                    <a:p>
                      <a:pPr algn="ctr" fontAlgn="b"/>
                      <a:r>
                        <a:rPr lang="en-US" sz="1000" b="0" i="0" u="none" strike="noStrike">
                          <a:solidFill>
                            <a:srgbClr val="000000"/>
                          </a:solidFill>
                          <a:effectLst/>
                          <a:latin typeface="Calibri" panose="020F0502020204030204" pitchFamily="34" charset="0"/>
                        </a:rPr>
                        <a:t>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1000" b="0" i="0" u="none" strike="noStrike" dirty="0">
                          <a:solidFill>
                            <a:srgbClr val="000000"/>
                          </a:solidFill>
                          <a:effectLst/>
                          <a:latin typeface="Calibri" panose="020F0502020204030204" pitchFamily="34" charset="0"/>
                        </a:rPr>
                        <a:t>3445.75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1000" b="0" i="0" u="none" strike="noStrike" dirty="0" err="1">
                          <a:solidFill>
                            <a:srgbClr val="000000"/>
                          </a:solidFill>
                          <a:effectLst/>
                          <a:latin typeface="Calibri" panose="020F0502020204030204" pitchFamily="34" charset="0"/>
                        </a:rPr>
                        <a:t>computers_accessories</a:t>
                      </a:r>
                      <a:endParaRPr lang="en-US" sz="1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478036081"/>
                  </a:ext>
                </a:extLst>
              </a:tr>
              <a:tr h="194212">
                <a:tc vMerge="1">
                  <a:txBody>
                    <a:bodyPr/>
                    <a:lstStyle/>
                    <a:p>
                      <a:endParaRPr lang="en-US"/>
                    </a:p>
                  </a:txBody>
                  <a:tcPr/>
                </a:tc>
                <a:tc>
                  <a:txBody>
                    <a:bodyPr/>
                    <a:lstStyle/>
                    <a:p>
                      <a:pPr algn="ctr" fontAlgn="b"/>
                      <a:r>
                        <a:rPr lang="en-US" sz="1000" b="0" i="0" u="none" strike="noStrike">
                          <a:solidFill>
                            <a:srgbClr val="000000"/>
                          </a:solidFill>
                          <a:effectLst/>
                          <a:latin typeface="Calibri" panose="020F0502020204030204" pitchFamily="34" charset="0"/>
                        </a:rPr>
                        <a:t>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1000" b="0" i="0" u="none" strike="noStrike" dirty="0">
                          <a:solidFill>
                            <a:srgbClr val="000000"/>
                          </a:solidFill>
                          <a:effectLst/>
                          <a:latin typeface="Calibri" panose="020F0502020204030204" pitchFamily="34" charset="0"/>
                        </a:rPr>
                        <a:t>2801.59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1000" b="0" i="0" u="none" strike="noStrike" dirty="0" err="1">
                          <a:solidFill>
                            <a:srgbClr val="000000"/>
                          </a:solidFill>
                          <a:effectLst/>
                          <a:latin typeface="Calibri" panose="020F0502020204030204" pitchFamily="34" charset="0"/>
                        </a:rPr>
                        <a:t>sports_leisure</a:t>
                      </a:r>
                      <a:endParaRPr lang="en-US" sz="1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708572534"/>
                  </a:ext>
                </a:extLst>
              </a:tr>
              <a:tr h="194212">
                <a:tc vMerge="1">
                  <a:txBody>
                    <a:bodyPr/>
                    <a:lstStyle/>
                    <a:p>
                      <a:endParaRPr lang="en-US"/>
                    </a:p>
                  </a:txBody>
                  <a:tcPr/>
                </a:tc>
                <a:tc>
                  <a:txBody>
                    <a:bodyPr/>
                    <a:lstStyle/>
                    <a:p>
                      <a:pPr algn="ctr" fontAlgn="b"/>
                      <a:r>
                        <a:rPr lang="en-US" sz="1000" b="0" i="0" u="none" strike="noStrike">
                          <a:solidFill>
                            <a:srgbClr val="000000"/>
                          </a:solidFill>
                          <a:effectLst/>
                          <a:latin typeface="Calibri" panose="020F0502020204030204" pitchFamily="34" charset="0"/>
                        </a:rPr>
                        <a:t>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1000" b="0" i="0" u="none" strike="noStrike" dirty="0">
                          <a:solidFill>
                            <a:srgbClr val="000000"/>
                          </a:solidFill>
                          <a:effectLst/>
                          <a:latin typeface="Calibri" panose="020F0502020204030204" pitchFamily="34" charset="0"/>
                        </a:rPr>
                        <a:t>2754.07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1000" b="0" i="0" u="none" strike="noStrike" dirty="0">
                          <a:solidFill>
                            <a:srgbClr val="000000"/>
                          </a:solidFill>
                          <a:effectLst/>
                          <a:latin typeface="Calibri" panose="020F0502020204030204" pitchFamily="34" charset="0"/>
                        </a:rPr>
                        <a:t>housewares</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2575620160"/>
                  </a:ext>
                </a:extLst>
              </a:tr>
              <a:tr h="194212">
                <a:tc vMerge="1">
                  <a:txBody>
                    <a:bodyPr/>
                    <a:lstStyle/>
                    <a:p>
                      <a:endParaRPr lang="en-US"/>
                    </a:p>
                  </a:txBody>
                  <a:tcPr/>
                </a:tc>
                <a:tc>
                  <a:txBody>
                    <a:bodyPr/>
                    <a:lstStyle/>
                    <a:p>
                      <a:pPr algn="ctr" fontAlgn="b"/>
                      <a:r>
                        <a:rPr lang="en-US" sz="1000" b="0" i="0" u="none" strike="noStrike">
                          <a:solidFill>
                            <a:srgbClr val="000000"/>
                          </a:solidFill>
                          <a:effectLst/>
                          <a:latin typeface="Calibri" panose="020F0502020204030204" pitchFamily="34" charset="0"/>
                        </a:rPr>
                        <a:t>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1000" b="0" i="0" u="none" strike="noStrike" dirty="0">
                          <a:solidFill>
                            <a:srgbClr val="000000"/>
                          </a:solidFill>
                          <a:effectLst/>
                          <a:latin typeface="Calibri" panose="020F0502020204030204" pitchFamily="34" charset="0"/>
                        </a:rPr>
                        <a:t>2568.57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tc>
                  <a:txBody>
                    <a:bodyPr/>
                    <a:lstStyle/>
                    <a:p>
                      <a:pPr algn="ctr" fontAlgn="b"/>
                      <a:r>
                        <a:rPr lang="en-US" sz="1000" b="0" i="0" u="none" strike="noStrike" dirty="0" err="1">
                          <a:solidFill>
                            <a:srgbClr val="000000"/>
                          </a:solidFill>
                          <a:effectLst/>
                          <a:latin typeface="Calibri" panose="020F0502020204030204" pitchFamily="34" charset="0"/>
                        </a:rPr>
                        <a:t>health_beauty</a:t>
                      </a:r>
                      <a:endParaRPr lang="en-US" sz="1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40000"/>
                        <a:lumOff val="60000"/>
                      </a:schemeClr>
                    </a:solidFill>
                  </a:tcPr>
                </a:tc>
                <a:extLst>
                  <a:ext uri="{0D108BD9-81ED-4DB2-BD59-A6C34878D82A}">
                    <a16:rowId xmlns:a16="http://schemas.microsoft.com/office/drawing/2014/main" val="3803785453"/>
                  </a:ext>
                </a:extLst>
              </a:tr>
            </a:tbl>
          </a:graphicData>
        </a:graphic>
      </p:graphicFrame>
      <p:sp>
        <p:nvSpPr>
          <p:cNvPr id="3" name="Google Shape;56;p13">
            <a:extLst>
              <a:ext uri="{FF2B5EF4-FFF2-40B4-BE49-F238E27FC236}">
                <a16:creationId xmlns:a16="http://schemas.microsoft.com/office/drawing/2014/main" id="{F74E11FE-A3C0-13F9-FB60-33F11C34D63B}"/>
              </a:ext>
            </a:extLst>
          </p:cNvPr>
          <p:cNvSpPr txBox="1">
            <a:spLocks/>
          </p:cNvSpPr>
          <p:nvPr/>
        </p:nvSpPr>
        <p:spPr>
          <a:xfrm>
            <a:off x="4770994" y="2252814"/>
            <a:ext cx="4239370" cy="1182364"/>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33350" marR="0" lvl="0" indent="0" algn="ctr" defTabSz="914400" rtl="0" eaLnBrk="1" fontAlgn="auto" latinLnBrk="0" hangingPunct="1">
              <a:lnSpc>
                <a:spcPct val="115000"/>
              </a:lnSpc>
              <a:spcBef>
                <a:spcPts val="0"/>
              </a:spcBef>
              <a:spcAft>
                <a:spcPts val="0"/>
              </a:spcAft>
              <a:buClr>
                <a:srgbClr val="000000"/>
              </a:buClr>
              <a:buSzPts val="1500"/>
              <a:buFont typeface="Arial"/>
              <a:buNone/>
              <a:tabLst/>
              <a:defRPr/>
            </a:pPr>
            <a:r>
              <a:rPr kumimoji="0" lang="en-US" sz="1400" b="0" i="0" u="none" strike="noStrike" kern="0" cap="none" spc="0" normalizeH="0" baseline="0" noProof="0" dirty="0" err="1">
                <a:ln>
                  <a:noFill/>
                </a:ln>
                <a:solidFill>
                  <a:srgbClr val="000000"/>
                </a:solidFill>
                <a:effectLst/>
                <a:uLnTx/>
                <a:uFillTx/>
                <a:latin typeface="Arial"/>
                <a:cs typeface="Arial"/>
                <a:sym typeface="Arial"/>
              </a:rPr>
              <a:t>Produk</a:t>
            </a:r>
            <a:r>
              <a:rPr kumimoji="0" lang="en-US" sz="1400" b="0" i="0" u="none" strike="noStrike" kern="0" cap="none" spc="0" normalizeH="0" baseline="0" noProof="0" dirty="0">
                <a:ln>
                  <a:noFill/>
                </a:ln>
                <a:solidFill>
                  <a:srgbClr val="000000"/>
                </a:solidFill>
                <a:effectLst/>
                <a:uLnTx/>
                <a:uFillTx/>
                <a:latin typeface="Arial"/>
                <a:cs typeface="Arial"/>
                <a:sym typeface="Arial"/>
              </a:rPr>
              <a:t> </a:t>
            </a:r>
            <a:r>
              <a:rPr kumimoji="0" lang="en-US" sz="1400" b="0" i="0" u="none" strike="noStrike" kern="0" cap="none" spc="0" normalizeH="0" baseline="0" noProof="0" dirty="0" err="1">
                <a:ln>
                  <a:noFill/>
                </a:ln>
                <a:solidFill>
                  <a:srgbClr val="000000"/>
                </a:solidFill>
                <a:effectLst/>
                <a:uLnTx/>
                <a:uFillTx/>
                <a:latin typeface="Arial"/>
                <a:cs typeface="Arial"/>
                <a:sym typeface="Arial"/>
              </a:rPr>
              <a:t>dengan</a:t>
            </a:r>
            <a:r>
              <a:rPr kumimoji="0" lang="en-US" sz="1400" b="0" i="0" u="none" strike="noStrike" kern="0" cap="none" spc="0" normalizeH="0" baseline="0" noProof="0" dirty="0">
                <a:ln>
                  <a:noFill/>
                </a:ln>
                <a:solidFill>
                  <a:srgbClr val="000000"/>
                </a:solidFill>
                <a:effectLst/>
                <a:uLnTx/>
                <a:uFillTx/>
                <a:latin typeface="Arial"/>
                <a:cs typeface="Arial"/>
                <a:sym typeface="Arial"/>
              </a:rPr>
              <a:t> </a:t>
            </a:r>
            <a:r>
              <a:rPr kumimoji="0" lang="en-US" sz="1400" b="0" i="0" u="none" strike="noStrike" kern="0" cap="none" spc="0" normalizeH="0" baseline="0" noProof="0" dirty="0" err="1">
                <a:ln>
                  <a:noFill/>
                </a:ln>
                <a:solidFill>
                  <a:srgbClr val="000000"/>
                </a:solidFill>
                <a:effectLst/>
                <a:uLnTx/>
                <a:uFillTx/>
                <a:latin typeface="Arial"/>
                <a:cs typeface="Arial"/>
                <a:sym typeface="Arial"/>
              </a:rPr>
              <a:t>kategori</a:t>
            </a:r>
            <a:r>
              <a:rPr kumimoji="0" lang="en-US" sz="1400" b="0" i="0" u="none" strike="noStrike" kern="0" cap="none" spc="0" normalizeH="0" baseline="0" noProof="0" dirty="0">
                <a:ln>
                  <a:noFill/>
                </a:ln>
                <a:solidFill>
                  <a:srgbClr val="000000"/>
                </a:solidFill>
                <a:effectLst/>
                <a:uLnTx/>
                <a:uFillTx/>
                <a:latin typeface="Arial"/>
                <a:cs typeface="Arial"/>
                <a:sym typeface="Arial"/>
              </a:rPr>
              <a:t> </a:t>
            </a:r>
            <a:r>
              <a:rPr kumimoji="0" lang="en-US" sz="1400" b="1" i="0" u="none" strike="noStrike" kern="0" cap="none" spc="0" normalizeH="0" baseline="0" noProof="0" dirty="0">
                <a:ln>
                  <a:noFill/>
                </a:ln>
                <a:solidFill>
                  <a:srgbClr val="0097A7"/>
                </a:solidFill>
                <a:effectLst/>
                <a:uLnTx/>
                <a:uFillTx/>
                <a:latin typeface="Arial"/>
                <a:cs typeface="Arial"/>
                <a:sym typeface="Arial"/>
              </a:rPr>
              <a:t>Sport </a:t>
            </a:r>
            <a:r>
              <a:rPr kumimoji="0" lang="en-US" sz="1400" b="1" i="0" u="none" strike="noStrike" kern="0" cap="none" spc="0" normalizeH="0" baseline="0" noProof="0" dirty="0" err="1">
                <a:ln>
                  <a:noFill/>
                </a:ln>
                <a:solidFill>
                  <a:srgbClr val="0097A7"/>
                </a:solidFill>
                <a:effectLst/>
                <a:uLnTx/>
                <a:uFillTx/>
                <a:latin typeface="Arial"/>
                <a:cs typeface="Arial"/>
                <a:sym typeface="Arial"/>
              </a:rPr>
              <a:t>Leissure</a:t>
            </a:r>
            <a:r>
              <a:rPr kumimoji="0" lang="en-US" sz="1400" b="1" i="0" u="none" strike="noStrike" kern="0" cap="none" spc="0" normalizeH="0" baseline="0" noProof="0" dirty="0">
                <a:ln>
                  <a:noFill/>
                </a:ln>
                <a:solidFill>
                  <a:srgbClr val="0097A7"/>
                </a:solidFill>
                <a:effectLst/>
                <a:uLnTx/>
                <a:uFillTx/>
                <a:latin typeface="Arial"/>
                <a:cs typeface="Arial"/>
                <a:sym typeface="Arial"/>
              </a:rPr>
              <a:t> </a:t>
            </a:r>
            <a:r>
              <a:rPr kumimoji="0" lang="en-US" sz="1400" b="1" i="0" u="none" strike="noStrike" kern="0" cap="none" spc="0" normalizeH="0" baseline="0" noProof="0" dirty="0" err="1">
                <a:ln>
                  <a:noFill/>
                </a:ln>
                <a:solidFill>
                  <a:srgbClr val="0097A7"/>
                </a:solidFill>
                <a:effectLst/>
                <a:uLnTx/>
                <a:uFillTx/>
                <a:latin typeface="Arial"/>
                <a:cs typeface="Arial"/>
                <a:sym typeface="Arial"/>
              </a:rPr>
              <a:t>selalu</a:t>
            </a:r>
            <a:r>
              <a:rPr kumimoji="0" lang="en-US" sz="1400" b="1" i="0" u="none" strike="noStrike" kern="0" cap="none" spc="0" normalizeH="0" baseline="0" noProof="0" dirty="0">
                <a:ln>
                  <a:noFill/>
                </a:ln>
                <a:solidFill>
                  <a:srgbClr val="0097A7"/>
                </a:solidFill>
                <a:effectLst/>
                <a:uLnTx/>
                <a:uFillTx/>
                <a:latin typeface="Arial"/>
                <a:cs typeface="Arial"/>
                <a:sym typeface="Arial"/>
              </a:rPr>
              <a:t> </a:t>
            </a:r>
            <a:r>
              <a:rPr kumimoji="0" lang="en-US" sz="1400" b="1" i="0" u="none" strike="noStrike" kern="0" cap="none" spc="0" normalizeH="0" baseline="0" noProof="0" dirty="0" err="1">
                <a:ln>
                  <a:noFill/>
                </a:ln>
                <a:solidFill>
                  <a:srgbClr val="0097A7"/>
                </a:solidFill>
                <a:effectLst/>
                <a:uLnTx/>
                <a:uFillTx/>
                <a:latin typeface="Arial"/>
                <a:cs typeface="Arial"/>
                <a:sym typeface="Arial"/>
              </a:rPr>
              <a:t>masuk</a:t>
            </a:r>
            <a:r>
              <a:rPr kumimoji="0" lang="en-US" sz="1400" b="1" i="0" u="none" strike="noStrike" kern="0" cap="none" spc="0" normalizeH="0" baseline="0" noProof="0" dirty="0">
                <a:ln>
                  <a:noFill/>
                </a:ln>
                <a:solidFill>
                  <a:srgbClr val="0097A7"/>
                </a:solidFill>
                <a:effectLst/>
                <a:uLnTx/>
                <a:uFillTx/>
                <a:latin typeface="Arial"/>
                <a:cs typeface="Arial"/>
                <a:sym typeface="Arial"/>
              </a:rPr>
              <a:t> </a:t>
            </a:r>
            <a:r>
              <a:rPr kumimoji="0" lang="en-US" sz="1400" b="1" i="0" u="none" strike="noStrike" kern="0" cap="none" spc="0" normalizeH="0" baseline="0" noProof="0" dirty="0" err="1">
                <a:ln>
                  <a:noFill/>
                </a:ln>
                <a:solidFill>
                  <a:srgbClr val="0097A7"/>
                </a:solidFill>
                <a:effectLst/>
                <a:uLnTx/>
                <a:uFillTx/>
                <a:latin typeface="Arial"/>
                <a:cs typeface="Arial"/>
                <a:sym typeface="Arial"/>
              </a:rPr>
              <a:t>dalam</a:t>
            </a:r>
            <a:r>
              <a:rPr kumimoji="0" lang="en-US" sz="1400" b="1" i="0" u="none" strike="noStrike" kern="0" cap="none" spc="0" normalizeH="0" baseline="0" noProof="0" dirty="0">
                <a:ln>
                  <a:noFill/>
                </a:ln>
                <a:solidFill>
                  <a:srgbClr val="0097A7"/>
                </a:solidFill>
                <a:effectLst/>
                <a:uLnTx/>
                <a:uFillTx/>
                <a:latin typeface="Arial"/>
                <a:cs typeface="Arial"/>
                <a:sym typeface="Arial"/>
              </a:rPr>
              <a:t> Top 5 Product Category with The Highest Annual Revenue </a:t>
            </a:r>
            <a:r>
              <a:rPr kumimoji="0" lang="en-US" sz="1400" b="0" i="0" u="none" strike="noStrike" kern="0" cap="none" spc="0" normalizeH="0" baseline="0" noProof="0" dirty="0" err="1">
                <a:ln>
                  <a:noFill/>
                </a:ln>
                <a:solidFill>
                  <a:srgbClr val="000000"/>
                </a:solidFill>
                <a:effectLst/>
                <a:uLnTx/>
                <a:uFillTx/>
                <a:latin typeface="Arial"/>
                <a:cs typeface="Arial"/>
                <a:sym typeface="Arial"/>
              </a:rPr>
              <a:t>dari</a:t>
            </a:r>
            <a:r>
              <a:rPr kumimoji="0" lang="en-US" sz="1400" b="0" i="0" u="none" strike="noStrike" kern="0" cap="none" spc="0" normalizeH="0" baseline="0" noProof="0" dirty="0">
                <a:ln>
                  <a:noFill/>
                </a:ln>
                <a:solidFill>
                  <a:srgbClr val="000000"/>
                </a:solidFill>
                <a:effectLst/>
                <a:uLnTx/>
                <a:uFillTx/>
                <a:latin typeface="Arial"/>
                <a:cs typeface="Arial"/>
                <a:sym typeface="Arial"/>
              </a:rPr>
              <a:t> </a:t>
            </a:r>
            <a:r>
              <a:rPr kumimoji="0" lang="en-US" sz="1400" b="0" i="0" u="none" strike="noStrike" kern="0" cap="none" spc="0" normalizeH="0" baseline="0" noProof="0" dirty="0" err="1">
                <a:ln>
                  <a:noFill/>
                </a:ln>
                <a:solidFill>
                  <a:srgbClr val="000000"/>
                </a:solidFill>
                <a:effectLst/>
                <a:uLnTx/>
                <a:uFillTx/>
                <a:latin typeface="Arial"/>
                <a:cs typeface="Arial"/>
                <a:sym typeface="Arial"/>
              </a:rPr>
              <a:t>tahun</a:t>
            </a:r>
            <a:r>
              <a:rPr kumimoji="0" lang="en-US" sz="1400" b="0" i="0" u="none" strike="noStrike" kern="0" cap="none" spc="0" normalizeH="0" baseline="0" noProof="0" dirty="0">
                <a:ln>
                  <a:noFill/>
                </a:ln>
                <a:solidFill>
                  <a:srgbClr val="000000"/>
                </a:solidFill>
                <a:effectLst/>
                <a:uLnTx/>
                <a:uFillTx/>
                <a:latin typeface="Arial"/>
                <a:cs typeface="Arial"/>
                <a:sym typeface="Arial"/>
              </a:rPr>
              <a:t> 2016 </a:t>
            </a:r>
            <a:r>
              <a:rPr kumimoji="0" lang="en-US" sz="1400" b="0" i="0" u="none" strike="noStrike" kern="0" cap="none" spc="0" normalizeH="0" baseline="0" noProof="0" dirty="0" err="1">
                <a:ln>
                  <a:noFill/>
                </a:ln>
                <a:solidFill>
                  <a:srgbClr val="000000"/>
                </a:solidFill>
                <a:effectLst/>
                <a:uLnTx/>
                <a:uFillTx/>
                <a:latin typeface="Arial"/>
                <a:cs typeface="Arial"/>
                <a:sym typeface="Arial"/>
              </a:rPr>
              <a:t>hingga</a:t>
            </a:r>
            <a:r>
              <a:rPr kumimoji="0" lang="en-US" sz="1400" b="0" i="0" u="none" strike="noStrike" kern="0" cap="none" spc="0" normalizeH="0" baseline="0" noProof="0" dirty="0">
                <a:ln>
                  <a:noFill/>
                </a:ln>
                <a:solidFill>
                  <a:srgbClr val="000000"/>
                </a:solidFill>
                <a:effectLst/>
                <a:uLnTx/>
                <a:uFillTx/>
                <a:latin typeface="Arial"/>
                <a:cs typeface="Arial"/>
                <a:sym typeface="Arial"/>
              </a:rPr>
              <a:t> 2018</a:t>
            </a:r>
            <a:endParaRPr kumimoji="0" lang="en-US" sz="1400" b="0" i="0" u="none" strike="noStrike" kern="0" cap="none" spc="0" normalizeH="0" baseline="0" noProof="0" dirty="0">
              <a:ln>
                <a:noFill/>
              </a:ln>
              <a:solidFill>
                <a:srgbClr val="0097A7"/>
              </a:solidFill>
              <a:effectLst/>
              <a:uLnTx/>
              <a:uFillTx/>
              <a:latin typeface="Arial"/>
              <a:cs typeface="Arial"/>
              <a:sym typeface="Arial"/>
            </a:endParaRPr>
          </a:p>
        </p:txBody>
      </p:sp>
    </p:spTree>
    <p:extLst>
      <p:ext uri="{BB962C8B-B14F-4D97-AF65-F5344CB8AC3E}">
        <p14:creationId xmlns:p14="http://schemas.microsoft.com/office/powerpoint/2010/main" val="20885447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ct val="44594"/>
              <a:buFont typeface="Arial"/>
              <a:buNone/>
            </a:pPr>
            <a:r>
              <a:rPr lang="en" sz="2220" b="1">
                <a:solidFill>
                  <a:schemeClr val="lt1"/>
                </a:solidFill>
              </a:rPr>
              <a:t>Analysis of Annual Payment Type Usage</a:t>
            </a:r>
            <a:endParaRPr sz="2220" b="1">
              <a:solidFill>
                <a:schemeClr val="lt1"/>
              </a:solidFill>
            </a:endParaRPr>
          </a:p>
          <a:p>
            <a:pPr marL="0" lvl="0" indent="0" algn="ctr" rtl="0">
              <a:spcBef>
                <a:spcPts val="0"/>
              </a:spcBef>
              <a:spcAft>
                <a:spcPts val="0"/>
              </a:spcAft>
              <a:buSzPct val="44594"/>
              <a:buNone/>
            </a:pPr>
            <a:endParaRPr sz="2220" b="1">
              <a:solidFill>
                <a:schemeClr val="lt1"/>
              </a:solidFill>
            </a:endParaRPr>
          </a:p>
        </p:txBody>
      </p:sp>
      <p:sp>
        <p:nvSpPr>
          <p:cNvPr id="3" name="Text Placeholder 2">
            <a:extLst>
              <a:ext uri="{FF2B5EF4-FFF2-40B4-BE49-F238E27FC236}">
                <a16:creationId xmlns:a16="http://schemas.microsoft.com/office/drawing/2014/main" id="{ED4E2520-2760-8C61-69CC-3A3F86C9AFED}"/>
              </a:ext>
            </a:extLst>
          </p:cNvPr>
          <p:cNvSpPr>
            <a:spLocks noGrp="1"/>
          </p:cNvSpPr>
          <p:nvPr>
            <p:ph type="body" idx="1"/>
          </p:nvPr>
        </p:nvSpPr>
        <p:spPr>
          <a:xfrm>
            <a:off x="2725193" y="1058602"/>
            <a:ext cx="3693612" cy="390575"/>
          </a:xfrm>
        </p:spPr>
        <p:txBody>
          <a:bodyPr>
            <a:normAutofit lnSpcReduction="10000"/>
          </a:bodyPr>
          <a:lstStyle/>
          <a:p>
            <a:pPr marL="114300" indent="0">
              <a:buNone/>
            </a:pPr>
            <a:r>
              <a:rPr lang="en-GB" sz="1200" b="1" dirty="0"/>
              <a:t>NUMBER TRANSACTION OF PAYMENT TYPE</a:t>
            </a:r>
            <a:endParaRPr lang="en-ID" sz="1200" b="1" dirty="0"/>
          </a:p>
        </p:txBody>
      </p:sp>
      <p:graphicFrame>
        <p:nvGraphicFramePr>
          <p:cNvPr id="5" name="Table 4">
            <a:extLst>
              <a:ext uri="{FF2B5EF4-FFF2-40B4-BE49-F238E27FC236}">
                <a16:creationId xmlns:a16="http://schemas.microsoft.com/office/drawing/2014/main" id="{3173ED86-0020-0872-C4C9-7451E17E6DD5}"/>
              </a:ext>
            </a:extLst>
          </p:cNvPr>
          <p:cNvGraphicFramePr>
            <a:graphicFrameLocks noGrp="1"/>
          </p:cNvGraphicFramePr>
          <p:nvPr/>
        </p:nvGraphicFramePr>
        <p:xfrm>
          <a:off x="3053442" y="1598237"/>
          <a:ext cx="3037115" cy="2268000"/>
        </p:xfrm>
        <a:graphic>
          <a:graphicData uri="http://schemas.openxmlformats.org/drawingml/2006/table">
            <a:tbl>
              <a:tblPr>
                <a:tableStyleId>{5C22544A-7EE6-4342-B048-85BDC9FD1C3A}</a:tableStyleId>
              </a:tblPr>
              <a:tblGrid>
                <a:gridCol w="1412422">
                  <a:extLst>
                    <a:ext uri="{9D8B030D-6E8A-4147-A177-3AD203B41FA5}">
                      <a16:colId xmlns:a16="http://schemas.microsoft.com/office/drawing/2014/main" val="3875420231"/>
                    </a:ext>
                  </a:extLst>
                </a:gridCol>
                <a:gridCol w="1624693">
                  <a:extLst>
                    <a:ext uri="{9D8B030D-6E8A-4147-A177-3AD203B41FA5}">
                      <a16:colId xmlns:a16="http://schemas.microsoft.com/office/drawing/2014/main" val="527856882"/>
                    </a:ext>
                  </a:extLst>
                </a:gridCol>
              </a:tblGrid>
              <a:tr h="711590">
                <a:tc>
                  <a:txBody>
                    <a:bodyPr/>
                    <a:lstStyle/>
                    <a:p>
                      <a:pPr algn="ctr" fontAlgn="b"/>
                      <a:r>
                        <a:rPr lang="en-GB" sz="1200" b="0" i="0" u="none" strike="noStrike" dirty="0">
                          <a:solidFill>
                            <a:srgbClr val="000000"/>
                          </a:solidFill>
                          <a:effectLst/>
                          <a:latin typeface="+mj-lt"/>
                        </a:rPr>
                        <a:t>P</a:t>
                      </a:r>
                      <a:r>
                        <a:rPr lang="en-ID" sz="1200" b="0" i="0" u="none" strike="noStrike" dirty="0" err="1">
                          <a:solidFill>
                            <a:srgbClr val="000000"/>
                          </a:solidFill>
                          <a:effectLst/>
                          <a:latin typeface="+mj-lt"/>
                        </a:rPr>
                        <a:t>ayment</a:t>
                      </a:r>
                      <a:r>
                        <a:rPr lang="en-ID" sz="1200" b="0" i="0" u="none" strike="noStrike" dirty="0">
                          <a:solidFill>
                            <a:srgbClr val="000000"/>
                          </a:solidFill>
                          <a:effectLst/>
                          <a:latin typeface="+mj-lt"/>
                        </a:rPr>
                        <a:t> Type</a:t>
                      </a: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200" u="none" strike="noStrike" dirty="0">
                          <a:effectLst/>
                          <a:latin typeface="+mj-lt"/>
                        </a:rPr>
                        <a:t>Total Transaction</a:t>
                      </a:r>
                      <a:endParaRPr lang="en-ID" sz="1200" b="0" i="0" u="none" strike="noStrike" dirty="0">
                        <a:solidFill>
                          <a:srgbClr val="000000"/>
                        </a:solidFill>
                        <a:effectLst/>
                        <a:latin typeface="+mj-lt"/>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4515547"/>
                  </a:ext>
                </a:extLst>
              </a:tr>
              <a:tr h="311282">
                <a:tc>
                  <a:txBody>
                    <a:bodyPr/>
                    <a:lstStyle/>
                    <a:p>
                      <a:pPr algn="ctr" fontAlgn="b"/>
                      <a:r>
                        <a:rPr lang="en-ID" sz="1100" u="none" strike="noStrike" dirty="0">
                          <a:effectLst/>
                          <a:latin typeface="+mj-lt"/>
                        </a:rPr>
                        <a:t>Credit Card</a:t>
                      </a:r>
                      <a:endParaRPr lang="en-ID" sz="1100" b="0" i="0" u="none" strike="noStrike" dirty="0">
                        <a:solidFill>
                          <a:srgbClr val="000000"/>
                        </a:solidFill>
                        <a:effectLst/>
                        <a:latin typeface="+mj-lt"/>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latin typeface="+mj-lt"/>
                        </a:rPr>
                        <a:t>76505</a:t>
                      </a:r>
                      <a:endParaRPr lang="en-ID" sz="1100" b="0" i="0" u="none" strike="noStrike" dirty="0">
                        <a:solidFill>
                          <a:srgbClr val="000000"/>
                        </a:solidFill>
                        <a:effectLst/>
                        <a:latin typeface="+mj-lt"/>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9502808"/>
                  </a:ext>
                </a:extLst>
              </a:tr>
              <a:tr h="311282">
                <a:tc>
                  <a:txBody>
                    <a:bodyPr/>
                    <a:lstStyle/>
                    <a:p>
                      <a:pPr algn="ctr" fontAlgn="b"/>
                      <a:r>
                        <a:rPr lang="en-GB" sz="1100" b="0" i="0" u="none" strike="noStrike" dirty="0">
                          <a:solidFill>
                            <a:srgbClr val="000000"/>
                          </a:solidFill>
                          <a:effectLst/>
                          <a:latin typeface="+mj-lt"/>
                        </a:rPr>
                        <a:t>B</a:t>
                      </a:r>
                      <a:r>
                        <a:rPr lang="en-ID" sz="1100" b="0" i="0" u="none" strike="noStrike" dirty="0" err="1">
                          <a:solidFill>
                            <a:srgbClr val="000000"/>
                          </a:solidFill>
                          <a:effectLst/>
                          <a:latin typeface="+mj-lt"/>
                        </a:rPr>
                        <a:t>oleto</a:t>
                      </a:r>
                      <a:endParaRPr lang="en-ID" sz="1100" b="0" i="0" u="none" strike="noStrike" dirty="0">
                        <a:solidFill>
                          <a:srgbClr val="000000"/>
                        </a:solidFill>
                        <a:effectLst/>
                        <a:latin typeface="+mj-lt"/>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latin typeface="+mj-lt"/>
                        </a:rPr>
                        <a:t>19784</a:t>
                      </a:r>
                      <a:endParaRPr lang="en-ID" sz="1100" b="0" i="0" u="none" strike="noStrike" dirty="0">
                        <a:solidFill>
                          <a:srgbClr val="000000"/>
                        </a:solidFill>
                        <a:effectLst/>
                        <a:latin typeface="+mj-lt"/>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1923162"/>
                  </a:ext>
                </a:extLst>
              </a:tr>
              <a:tr h="311282">
                <a:tc>
                  <a:txBody>
                    <a:bodyPr/>
                    <a:lstStyle/>
                    <a:p>
                      <a:pPr algn="ctr" fontAlgn="b"/>
                      <a:r>
                        <a:rPr lang="en-ID" sz="1100" u="none" strike="noStrike" dirty="0">
                          <a:effectLst/>
                          <a:latin typeface="+mj-lt"/>
                        </a:rPr>
                        <a:t>Voucher</a:t>
                      </a:r>
                      <a:endParaRPr lang="en-ID" sz="1100" b="0" i="0" u="none" strike="noStrike" dirty="0">
                        <a:solidFill>
                          <a:srgbClr val="000000"/>
                        </a:solidFill>
                        <a:effectLst/>
                        <a:latin typeface="+mj-lt"/>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latin typeface="+mj-lt"/>
                        </a:rPr>
                        <a:t>3866</a:t>
                      </a:r>
                      <a:endParaRPr lang="en-ID" sz="1100" b="0" i="0" u="none" strike="noStrike" dirty="0">
                        <a:solidFill>
                          <a:srgbClr val="000000"/>
                        </a:solidFill>
                        <a:effectLst/>
                        <a:latin typeface="+mj-lt"/>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94561542"/>
                  </a:ext>
                </a:extLst>
              </a:tr>
              <a:tr h="311282">
                <a:tc>
                  <a:txBody>
                    <a:bodyPr/>
                    <a:lstStyle/>
                    <a:p>
                      <a:pPr algn="ctr" fontAlgn="b"/>
                      <a:r>
                        <a:rPr lang="en-ID" sz="1100" u="none" strike="noStrike" dirty="0">
                          <a:effectLst/>
                          <a:latin typeface="+mj-lt"/>
                        </a:rPr>
                        <a:t>Debit Card</a:t>
                      </a:r>
                      <a:endParaRPr lang="en-ID" sz="1100" b="0" i="0" u="none" strike="noStrike" dirty="0">
                        <a:solidFill>
                          <a:srgbClr val="000000"/>
                        </a:solidFill>
                        <a:effectLst/>
                        <a:latin typeface="+mj-lt"/>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latin typeface="+mj-lt"/>
                        </a:rPr>
                        <a:t>1528</a:t>
                      </a:r>
                      <a:endParaRPr lang="en-ID" sz="1100" b="0" i="0" u="none" strike="noStrike" dirty="0">
                        <a:solidFill>
                          <a:srgbClr val="000000"/>
                        </a:solidFill>
                        <a:effectLst/>
                        <a:latin typeface="+mj-lt"/>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0237181"/>
                  </a:ext>
                </a:extLst>
              </a:tr>
              <a:tr h="311282">
                <a:tc>
                  <a:txBody>
                    <a:bodyPr/>
                    <a:lstStyle/>
                    <a:p>
                      <a:pPr algn="ctr" fontAlgn="b"/>
                      <a:r>
                        <a:rPr lang="en-GB" sz="1100" b="0" i="0" u="none" strike="noStrike" dirty="0">
                          <a:solidFill>
                            <a:srgbClr val="000000"/>
                          </a:solidFill>
                          <a:effectLst/>
                          <a:latin typeface="+mj-lt"/>
                        </a:rPr>
                        <a:t>N</a:t>
                      </a:r>
                      <a:r>
                        <a:rPr lang="en-ID" sz="1100" b="0" i="0" u="none" strike="noStrike" dirty="0" err="1">
                          <a:solidFill>
                            <a:srgbClr val="000000"/>
                          </a:solidFill>
                          <a:effectLst/>
                          <a:latin typeface="+mj-lt"/>
                        </a:rPr>
                        <a:t>ot</a:t>
                      </a:r>
                      <a:r>
                        <a:rPr lang="en-ID" sz="1100" b="0" i="0" u="none" strike="noStrike" dirty="0">
                          <a:solidFill>
                            <a:srgbClr val="000000"/>
                          </a:solidFill>
                          <a:effectLst/>
                          <a:latin typeface="+mj-lt"/>
                        </a:rPr>
                        <a:t> Defined</a:t>
                      </a: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latin typeface="+mj-lt"/>
                        </a:rPr>
                        <a:t>3</a:t>
                      </a:r>
                      <a:endParaRPr lang="en-ID" sz="1100" b="0" i="0" u="none" strike="noStrike" dirty="0">
                        <a:solidFill>
                          <a:srgbClr val="000000"/>
                        </a:solidFill>
                        <a:effectLst/>
                        <a:latin typeface="+mj-lt"/>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0716047"/>
                  </a:ext>
                </a:extLst>
              </a:tr>
            </a:tbl>
          </a:graphicData>
        </a:graphic>
      </p:graphicFrame>
      <p:sp>
        <p:nvSpPr>
          <p:cNvPr id="6" name="Google Shape;55;p13">
            <a:extLst>
              <a:ext uri="{FF2B5EF4-FFF2-40B4-BE49-F238E27FC236}">
                <a16:creationId xmlns:a16="http://schemas.microsoft.com/office/drawing/2014/main" id="{C0767BD0-A81C-8D8A-7B2A-7361E868F4A5}"/>
              </a:ext>
            </a:extLst>
          </p:cNvPr>
          <p:cNvSpPr txBox="1"/>
          <p:nvPr/>
        </p:nvSpPr>
        <p:spPr>
          <a:xfrm>
            <a:off x="4656000" y="4164356"/>
            <a:ext cx="4488000" cy="861744"/>
          </a:xfrm>
          <a:prstGeom prst="rect">
            <a:avLst/>
          </a:prstGeom>
          <a:noFill/>
          <a:ln>
            <a:noFill/>
          </a:ln>
        </p:spPr>
        <p:txBody>
          <a:bodyPr spcFirstLastPara="1" wrap="square" lIns="91425" tIns="91425" rIns="91425" bIns="91425"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1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1" i="0" u="none" strike="noStrike" kern="0" cap="none" spc="0" normalizeH="0" baseline="0" noProof="0" dirty="0">
                <a:ln>
                  <a:noFill/>
                </a:ln>
                <a:solidFill>
                  <a:srgbClr val="000000"/>
                </a:solidFill>
                <a:effectLst/>
                <a:uLnTx/>
                <a:uFillTx/>
                <a:latin typeface="Arial"/>
                <a:cs typeface="Arial"/>
                <a:sym typeface="Arial"/>
              </a:rPr>
              <a:t>Query </a:t>
            </a:r>
            <a:r>
              <a:rPr kumimoji="0" lang="en-US" sz="1100" b="1" i="0" u="none" strike="noStrike" kern="0" cap="none" spc="0" normalizeH="0" baseline="0" noProof="0" dirty="0" err="1">
                <a:ln>
                  <a:noFill/>
                </a:ln>
                <a:solidFill>
                  <a:srgbClr val="000000"/>
                </a:solidFill>
                <a:effectLst/>
                <a:uLnTx/>
                <a:uFillTx/>
                <a:latin typeface="Arial"/>
                <a:cs typeface="Arial"/>
                <a:sym typeface="Arial"/>
              </a:rPr>
              <a:t>selengkapnya</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dapat</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dilihat</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disini</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hlinkClick r:id="rId3"/>
              </a:rPr>
              <a:t>https://docs.google.com/document/d/17MrCJPY-lm7p6OvuUaKZuZr9OTWkE94PbmlJKCaRdUo/edit?usp=sharing</a:t>
            </a:r>
            <a:endParaRPr kumimoji="0" lang="en-US" sz="11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4206595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ct val="44594"/>
              <a:buFont typeface="Arial"/>
              <a:buNone/>
            </a:pPr>
            <a:r>
              <a:rPr lang="en" sz="2220" b="1">
                <a:solidFill>
                  <a:schemeClr val="lt1"/>
                </a:solidFill>
              </a:rPr>
              <a:t>Analysis of Annual Payment Type Usage</a:t>
            </a:r>
            <a:endParaRPr sz="2220" b="1">
              <a:solidFill>
                <a:schemeClr val="lt1"/>
              </a:solidFill>
            </a:endParaRPr>
          </a:p>
          <a:p>
            <a:pPr marL="0" lvl="0" indent="0" algn="ctr" rtl="0">
              <a:spcBef>
                <a:spcPts val="0"/>
              </a:spcBef>
              <a:spcAft>
                <a:spcPts val="0"/>
              </a:spcAft>
              <a:buSzPct val="44594"/>
              <a:buNone/>
            </a:pPr>
            <a:endParaRPr sz="2220" b="1">
              <a:solidFill>
                <a:schemeClr val="lt1"/>
              </a:solidFill>
            </a:endParaRPr>
          </a:p>
        </p:txBody>
      </p:sp>
      <p:sp>
        <p:nvSpPr>
          <p:cNvPr id="3" name="Text Placeholder 2">
            <a:extLst>
              <a:ext uri="{FF2B5EF4-FFF2-40B4-BE49-F238E27FC236}">
                <a16:creationId xmlns:a16="http://schemas.microsoft.com/office/drawing/2014/main" id="{ED4E2520-2760-8C61-69CC-3A3F86C9AFED}"/>
              </a:ext>
            </a:extLst>
          </p:cNvPr>
          <p:cNvSpPr>
            <a:spLocks noGrp="1"/>
          </p:cNvSpPr>
          <p:nvPr>
            <p:ph type="body" idx="1"/>
          </p:nvPr>
        </p:nvSpPr>
        <p:spPr>
          <a:xfrm>
            <a:off x="1057639" y="3966739"/>
            <a:ext cx="7028722" cy="727725"/>
          </a:xfrm>
        </p:spPr>
        <p:txBody>
          <a:bodyPr>
            <a:normAutofit/>
          </a:bodyPr>
          <a:lstStyle/>
          <a:p>
            <a:pPr marL="114300" indent="0" algn="ctr">
              <a:buNone/>
            </a:pPr>
            <a:r>
              <a:rPr lang="en-GB" sz="1400" b="1" dirty="0">
                <a:solidFill>
                  <a:schemeClr val="accent5"/>
                </a:solidFill>
              </a:rPr>
              <a:t>Credit Card dan </a:t>
            </a:r>
            <a:r>
              <a:rPr lang="en-GB" sz="1400" b="1" dirty="0" err="1">
                <a:solidFill>
                  <a:schemeClr val="accent5"/>
                </a:solidFill>
              </a:rPr>
              <a:t>Boleto</a:t>
            </a:r>
            <a:r>
              <a:rPr lang="en-GB" sz="1400" dirty="0"/>
              <a:t> </a:t>
            </a:r>
            <a:r>
              <a:rPr lang="en-GB" sz="1400" dirty="0" err="1"/>
              <a:t>merupakan</a:t>
            </a:r>
            <a:r>
              <a:rPr lang="en-GB" sz="1400" dirty="0"/>
              <a:t> </a:t>
            </a:r>
            <a:r>
              <a:rPr lang="en-GB" sz="1400" dirty="0" err="1"/>
              <a:t>metode</a:t>
            </a:r>
            <a:r>
              <a:rPr lang="en-GB" sz="1400" dirty="0"/>
              <a:t> </a:t>
            </a:r>
            <a:r>
              <a:rPr lang="en-GB" sz="1400" dirty="0" err="1"/>
              <a:t>pembayaran</a:t>
            </a:r>
            <a:r>
              <a:rPr lang="en-GB" sz="1400" dirty="0"/>
              <a:t> </a:t>
            </a:r>
            <a:r>
              <a:rPr lang="en-GB" sz="1400" b="1" dirty="0">
                <a:solidFill>
                  <a:schemeClr val="accent5"/>
                </a:solidFill>
              </a:rPr>
              <a:t>yang paling </a:t>
            </a:r>
            <a:r>
              <a:rPr lang="en-GB" sz="1400" b="1" dirty="0" err="1">
                <a:solidFill>
                  <a:schemeClr val="accent5"/>
                </a:solidFill>
              </a:rPr>
              <a:t>banyak</a:t>
            </a:r>
            <a:r>
              <a:rPr lang="en-GB" sz="1400" b="1" dirty="0">
                <a:solidFill>
                  <a:schemeClr val="accent5"/>
                </a:solidFill>
              </a:rPr>
              <a:t> </a:t>
            </a:r>
            <a:r>
              <a:rPr lang="en-GB" sz="1400" b="1" dirty="0" err="1">
                <a:solidFill>
                  <a:schemeClr val="accent5"/>
                </a:solidFill>
              </a:rPr>
              <a:t>digunakan</a:t>
            </a:r>
            <a:r>
              <a:rPr lang="en-GB" sz="1400" b="1" dirty="0">
                <a:solidFill>
                  <a:schemeClr val="accent5"/>
                </a:solidFill>
              </a:rPr>
              <a:t> </a:t>
            </a:r>
            <a:r>
              <a:rPr lang="en-GB" sz="1400" b="1" dirty="0" err="1">
                <a:solidFill>
                  <a:schemeClr val="accent5"/>
                </a:solidFill>
              </a:rPr>
              <a:t>secara</a:t>
            </a:r>
            <a:r>
              <a:rPr lang="en-GB" sz="1400" b="1" dirty="0">
                <a:solidFill>
                  <a:schemeClr val="accent5"/>
                </a:solidFill>
              </a:rPr>
              <a:t> </a:t>
            </a:r>
            <a:r>
              <a:rPr lang="en-GB" sz="1400" b="1" dirty="0" err="1">
                <a:solidFill>
                  <a:schemeClr val="accent5"/>
                </a:solidFill>
              </a:rPr>
              <a:t>keseluruhan</a:t>
            </a:r>
            <a:r>
              <a:rPr lang="en-GB" sz="1400" b="1" dirty="0">
                <a:solidFill>
                  <a:schemeClr val="accent5"/>
                </a:solidFill>
              </a:rPr>
              <a:t> </a:t>
            </a:r>
            <a:r>
              <a:rPr lang="en-GB" sz="1400" dirty="0" err="1"/>
              <a:t>dari</a:t>
            </a:r>
            <a:r>
              <a:rPr lang="en-GB" sz="1400" dirty="0"/>
              <a:t> </a:t>
            </a:r>
            <a:r>
              <a:rPr lang="en-GB" sz="1400" dirty="0" err="1"/>
              <a:t>tahun</a:t>
            </a:r>
            <a:r>
              <a:rPr lang="en-GB" sz="1400" dirty="0"/>
              <a:t> 2016 </a:t>
            </a:r>
            <a:r>
              <a:rPr lang="en-GB" sz="1400" dirty="0" err="1"/>
              <a:t>hingga</a:t>
            </a:r>
            <a:r>
              <a:rPr lang="en-GB" sz="1400" dirty="0"/>
              <a:t> </a:t>
            </a:r>
            <a:r>
              <a:rPr lang="en-GB" sz="1400" dirty="0" err="1"/>
              <a:t>tahun</a:t>
            </a:r>
            <a:r>
              <a:rPr lang="en-GB" sz="1400" dirty="0"/>
              <a:t> 2018</a:t>
            </a:r>
            <a:endParaRPr lang="en-ID" sz="1400" dirty="0"/>
          </a:p>
        </p:txBody>
      </p:sp>
      <p:graphicFrame>
        <p:nvGraphicFramePr>
          <p:cNvPr id="4" name="Chart 3">
            <a:extLst>
              <a:ext uri="{FF2B5EF4-FFF2-40B4-BE49-F238E27FC236}">
                <a16:creationId xmlns:a16="http://schemas.microsoft.com/office/drawing/2014/main" id="{DE827BAB-6EFC-3760-2FC3-2E3BED621D32}"/>
              </a:ext>
            </a:extLst>
          </p:cNvPr>
          <p:cNvGraphicFramePr>
            <a:graphicFrameLocks/>
          </p:cNvGraphicFramePr>
          <p:nvPr/>
        </p:nvGraphicFramePr>
        <p:xfrm>
          <a:off x="311699" y="698721"/>
          <a:ext cx="4978757" cy="299153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AB900407-805B-F64B-628A-0677E57F2231}"/>
              </a:ext>
            </a:extLst>
          </p:cNvPr>
          <p:cNvGraphicFramePr>
            <a:graphicFrameLocks/>
          </p:cNvGraphicFramePr>
          <p:nvPr/>
        </p:nvGraphicFramePr>
        <p:xfrm>
          <a:off x="5012870" y="747200"/>
          <a:ext cx="4070804" cy="269929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6798720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ct val="44594"/>
              <a:buFont typeface="Arial"/>
              <a:buNone/>
            </a:pPr>
            <a:r>
              <a:rPr lang="en" sz="2220" b="1">
                <a:solidFill>
                  <a:schemeClr val="lt1"/>
                </a:solidFill>
              </a:rPr>
              <a:t>Analysis of Annual Payment Type Usage</a:t>
            </a:r>
            <a:endParaRPr sz="2220" b="1">
              <a:solidFill>
                <a:schemeClr val="lt1"/>
              </a:solidFill>
            </a:endParaRPr>
          </a:p>
          <a:p>
            <a:pPr marL="0" lvl="0" indent="0" algn="ctr" rtl="0">
              <a:spcBef>
                <a:spcPts val="0"/>
              </a:spcBef>
              <a:spcAft>
                <a:spcPts val="0"/>
              </a:spcAft>
              <a:buSzPct val="44594"/>
              <a:buNone/>
            </a:pPr>
            <a:endParaRPr sz="2220" b="1">
              <a:solidFill>
                <a:schemeClr val="lt1"/>
              </a:solidFill>
            </a:endParaRPr>
          </a:p>
        </p:txBody>
      </p:sp>
      <p:sp>
        <p:nvSpPr>
          <p:cNvPr id="3" name="Text Placeholder 2">
            <a:extLst>
              <a:ext uri="{FF2B5EF4-FFF2-40B4-BE49-F238E27FC236}">
                <a16:creationId xmlns:a16="http://schemas.microsoft.com/office/drawing/2014/main" id="{ED4E2520-2760-8C61-69CC-3A3F86C9AFED}"/>
              </a:ext>
            </a:extLst>
          </p:cNvPr>
          <p:cNvSpPr>
            <a:spLocks noGrp="1"/>
          </p:cNvSpPr>
          <p:nvPr>
            <p:ph type="body" idx="1"/>
          </p:nvPr>
        </p:nvSpPr>
        <p:spPr>
          <a:xfrm>
            <a:off x="2725194" y="1246917"/>
            <a:ext cx="3693612" cy="390575"/>
          </a:xfrm>
        </p:spPr>
        <p:txBody>
          <a:bodyPr>
            <a:normAutofit lnSpcReduction="10000"/>
          </a:bodyPr>
          <a:lstStyle/>
          <a:p>
            <a:pPr marL="114300" indent="0">
              <a:buNone/>
            </a:pPr>
            <a:r>
              <a:rPr lang="en-GB" sz="1200" b="1" dirty="0"/>
              <a:t>NUMBER TRANSACTION OF PAYMENT TYPE</a:t>
            </a:r>
            <a:endParaRPr lang="en-ID" sz="1200" b="1" dirty="0"/>
          </a:p>
        </p:txBody>
      </p:sp>
      <p:sp>
        <p:nvSpPr>
          <p:cNvPr id="6" name="Google Shape;55;p13">
            <a:extLst>
              <a:ext uri="{FF2B5EF4-FFF2-40B4-BE49-F238E27FC236}">
                <a16:creationId xmlns:a16="http://schemas.microsoft.com/office/drawing/2014/main" id="{C0767BD0-A81C-8D8A-7B2A-7361E868F4A5}"/>
              </a:ext>
            </a:extLst>
          </p:cNvPr>
          <p:cNvSpPr txBox="1"/>
          <p:nvPr/>
        </p:nvSpPr>
        <p:spPr>
          <a:xfrm>
            <a:off x="4656000" y="4164356"/>
            <a:ext cx="4488000" cy="861744"/>
          </a:xfrm>
          <a:prstGeom prst="rect">
            <a:avLst/>
          </a:prstGeom>
          <a:noFill/>
          <a:ln>
            <a:noFill/>
          </a:ln>
        </p:spPr>
        <p:txBody>
          <a:bodyPr spcFirstLastPara="1" wrap="square" lIns="91425" tIns="91425" rIns="91425" bIns="91425"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1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1" i="0" u="none" strike="noStrike" kern="0" cap="none" spc="0" normalizeH="0" baseline="0" noProof="0" dirty="0">
                <a:ln>
                  <a:noFill/>
                </a:ln>
                <a:solidFill>
                  <a:srgbClr val="000000"/>
                </a:solidFill>
                <a:effectLst/>
                <a:uLnTx/>
                <a:uFillTx/>
                <a:latin typeface="Arial"/>
                <a:cs typeface="Arial"/>
                <a:sym typeface="Arial"/>
              </a:rPr>
              <a:t>Query </a:t>
            </a:r>
            <a:r>
              <a:rPr kumimoji="0" lang="en-US" sz="1100" b="1" i="0" u="none" strike="noStrike" kern="0" cap="none" spc="0" normalizeH="0" baseline="0" noProof="0" dirty="0" err="1">
                <a:ln>
                  <a:noFill/>
                </a:ln>
                <a:solidFill>
                  <a:srgbClr val="000000"/>
                </a:solidFill>
                <a:effectLst/>
                <a:uLnTx/>
                <a:uFillTx/>
                <a:latin typeface="Arial"/>
                <a:cs typeface="Arial"/>
                <a:sym typeface="Arial"/>
              </a:rPr>
              <a:t>selengkapnya</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dapat</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dilihat</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disini</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hlinkClick r:id="rId3"/>
              </a:rPr>
              <a:t>https://docs.google.com/document/d/17MrCJPY-lm7p6OvuUaKZuZr9OTWkE94PbmlJKCaRdUo/edit?usp=sharing</a:t>
            </a:r>
            <a:endParaRPr kumimoji="0" lang="en-US" sz="11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7" name="Table 6">
            <a:extLst>
              <a:ext uri="{FF2B5EF4-FFF2-40B4-BE49-F238E27FC236}">
                <a16:creationId xmlns:a16="http://schemas.microsoft.com/office/drawing/2014/main" id="{589D8D6E-4BEF-773F-6B1B-604EAE353A88}"/>
              </a:ext>
            </a:extLst>
          </p:cNvPr>
          <p:cNvGraphicFramePr>
            <a:graphicFrameLocks noGrp="1"/>
          </p:cNvGraphicFramePr>
          <p:nvPr/>
        </p:nvGraphicFramePr>
        <p:xfrm>
          <a:off x="2080167" y="1911648"/>
          <a:ext cx="5151666" cy="1570251"/>
        </p:xfrm>
        <a:graphic>
          <a:graphicData uri="http://schemas.openxmlformats.org/drawingml/2006/table">
            <a:tbl>
              <a:tblPr>
                <a:tableStyleId>{5C22544A-7EE6-4342-B048-85BDC9FD1C3A}</a:tableStyleId>
              </a:tblPr>
              <a:tblGrid>
                <a:gridCol w="858611">
                  <a:extLst>
                    <a:ext uri="{9D8B030D-6E8A-4147-A177-3AD203B41FA5}">
                      <a16:colId xmlns:a16="http://schemas.microsoft.com/office/drawing/2014/main" val="1920215150"/>
                    </a:ext>
                  </a:extLst>
                </a:gridCol>
                <a:gridCol w="858611">
                  <a:extLst>
                    <a:ext uri="{9D8B030D-6E8A-4147-A177-3AD203B41FA5}">
                      <a16:colId xmlns:a16="http://schemas.microsoft.com/office/drawing/2014/main" val="1401050920"/>
                    </a:ext>
                  </a:extLst>
                </a:gridCol>
                <a:gridCol w="858611">
                  <a:extLst>
                    <a:ext uri="{9D8B030D-6E8A-4147-A177-3AD203B41FA5}">
                      <a16:colId xmlns:a16="http://schemas.microsoft.com/office/drawing/2014/main" val="2220836161"/>
                    </a:ext>
                  </a:extLst>
                </a:gridCol>
                <a:gridCol w="858611">
                  <a:extLst>
                    <a:ext uri="{9D8B030D-6E8A-4147-A177-3AD203B41FA5}">
                      <a16:colId xmlns:a16="http://schemas.microsoft.com/office/drawing/2014/main" val="1086449890"/>
                    </a:ext>
                  </a:extLst>
                </a:gridCol>
                <a:gridCol w="858611">
                  <a:extLst>
                    <a:ext uri="{9D8B030D-6E8A-4147-A177-3AD203B41FA5}">
                      <a16:colId xmlns:a16="http://schemas.microsoft.com/office/drawing/2014/main" val="1133245108"/>
                    </a:ext>
                  </a:extLst>
                </a:gridCol>
                <a:gridCol w="858611">
                  <a:extLst>
                    <a:ext uri="{9D8B030D-6E8A-4147-A177-3AD203B41FA5}">
                      <a16:colId xmlns:a16="http://schemas.microsoft.com/office/drawing/2014/main" val="2511208139"/>
                    </a:ext>
                  </a:extLst>
                </a:gridCol>
              </a:tblGrid>
              <a:tr h="599997">
                <a:tc>
                  <a:txBody>
                    <a:bodyPr/>
                    <a:lstStyle/>
                    <a:p>
                      <a:pPr algn="ctr" fontAlgn="b"/>
                      <a:r>
                        <a:rPr lang="en-ID" sz="1100" u="none" strike="noStrike" dirty="0">
                          <a:effectLst/>
                        </a:rPr>
                        <a:t>Year</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rPr>
                        <a:t>Credit Card</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err="1">
                          <a:effectLst/>
                        </a:rPr>
                        <a:t>Boleto</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rPr>
                        <a:t>Voucher</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rPr>
                        <a:t>Debit Card</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rPr>
                        <a:t>Not Defined</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43589690"/>
                  </a:ext>
                </a:extLst>
              </a:tr>
              <a:tr h="323418">
                <a:tc>
                  <a:txBody>
                    <a:bodyPr/>
                    <a:lstStyle/>
                    <a:p>
                      <a:pPr algn="ctr" fontAlgn="b"/>
                      <a:r>
                        <a:rPr lang="en-ID" sz="1100" u="none" strike="noStrike">
                          <a:effectLst/>
                        </a:rPr>
                        <a:t>2016</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a:effectLst/>
                        </a:rPr>
                        <a:t>258</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rPr>
                        <a:t>63</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a:effectLst/>
                        </a:rPr>
                        <a:t>23</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rPr>
                        <a:t>2</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a:effectLst/>
                        </a:rPr>
                        <a:t>0</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8848871"/>
                  </a:ext>
                </a:extLst>
              </a:tr>
              <a:tr h="323418">
                <a:tc>
                  <a:txBody>
                    <a:bodyPr/>
                    <a:lstStyle/>
                    <a:p>
                      <a:pPr algn="ctr" fontAlgn="b"/>
                      <a:r>
                        <a:rPr lang="en-ID" sz="1100" u="none" strike="noStrike">
                          <a:effectLst/>
                        </a:rPr>
                        <a:t>2017</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a:effectLst/>
                        </a:rPr>
                        <a:t>34568</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a:effectLst/>
                        </a:rPr>
                        <a:t>9508</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rPr>
                        <a:t>3027</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rPr>
                        <a:t>422</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a:effectLst/>
                        </a:rPr>
                        <a:t>0</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15226579"/>
                  </a:ext>
                </a:extLst>
              </a:tr>
              <a:tr h="323418">
                <a:tc>
                  <a:txBody>
                    <a:bodyPr/>
                    <a:lstStyle/>
                    <a:p>
                      <a:pPr algn="ctr" fontAlgn="b"/>
                      <a:r>
                        <a:rPr lang="en-ID" sz="1100" u="none" strike="noStrike">
                          <a:effectLst/>
                        </a:rPr>
                        <a:t>2018</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a:effectLst/>
                        </a:rPr>
                        <a:t>41969</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a:effectLst/>
                        </a:rPr>
                        <a:t>10213</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a:effectLst/>
                        </a:rPr>
                        <a:t>2725</a:t>
                      </a:r>
                      <a:endParaRPr lang="en-ID" sz="1100" b="0" i="0" u="none" strike="noStrike">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rPr>
                        <a:t>1105</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D" sz="1100" u="none" strike="noStrike" dirty="0">
                          <a:effectLst/>
                        </a:rPr>
                        <a:t>3</a:t>
                      </a:r>
                      <a:endParaRPr lang="en-ID" sz="1100" b="0" i="0" u="none" strike="noStrike" dirty="0">
                        <a:solidFill>
                          <a:srgbClr val="000000"/>
                        </a:solidFill>
                        <a:effectLst/>
                        <a:latin typeface="Calibri" panose="020F0502020204030204" pitchFamily="34" charset="0"/>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10942115"/>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ct val="44594"/>
              <a:buFont typeface="Arial"/>
              <a:buNone/>
            </a:pPr>
            <a:r>
              <a:rPr lang="en" sz="2220" b="1">
                <a:solidFill>
                  <a:schemeClr val="lt1"/>
                </a:solidFill>
              </a:rPr>
              <a:t>Analysis of Annual Payment Type Usage</a:t>
            </a:r>
            <a:endParaRPr sz="2220" b="1">
              <a:solidFill>
                <a:schemeClr val="lt1"/>
              </a:solidFill>
            </a:endParaRPr>
          </a:p>
          <a:p>
            <a:pPr marL="0" lvl="0" indent="0" algn="ctr" rtl="0">
              <a:spcBef>
                <a:spcPts val="0"/>
              </a:spcBef>
              <a:spcAft>
                <a:spcPts val="0"/>
              </a:spcAft>
              <a:buSzPct val="44594"/>
              <a:buNone/>
            </a:pPr>
            <a:endParaRPr sz="2220" b="1">
              <a:solidFill>
                <a:schemeClr val="lt1"/>
              </a:solidFill>
            </a:endParaRPr>
          </a:p>
        </p:txBody>
      </p:sp>
      <p:sp>
        <p:nvSpPr>
          <p:cNvPr id="3" name="Text Placeholder 2">
            <a:extLst>
              <a:ext uri="{FF2B5EF4-FFF2-40B4-BE49-F238E27FC236}">
                <a16:creationId xmlns:a16="http://schemas.microsoft.com/office/drawing/2014/main" id="{ED4E2520-2760-8C61-69CC-3A3F86C9AFED}"/>
              </a:ext>
            </a:extLst>
          </p:cNvPr>
          <p:cNvSpPr>
            <a:spLocks noGrp="1"/>
          </p:cNvSpPr>
          <p:nvPr>
            <p:ph type="body" idx="1"/>
          </p:nvPr>
        </p:nvSpPr>
        <p:spPr>
          <a:xfrm>
            <a:off x="1057638" y="4048383"/>
            <a:ext cx="7028722" cy="727725"/>
          </a:xfrm>
        </p:spPr>
        <p:txBody>
          <a:bodyPr>
            <a:normAutofit/>
          </a:bodyPr>
          <a:lstStyle/>
          <a:p>
            <a:pPr marL="114300" indent="0" algn="ctr">
              <a:buNone/>
            </a:pPr>
            <a:r>
              <a:rPr lang="en-GB" sz="1400" b="1" dirty="0">
                <a:solidFill>
                  <a:schemeClr val="accent5"/>
                </a:solidFill>
              </a:rPr>
              <a:t>Credit Card dan </a:t>
            </a:r>
            <a:r>
              <a:rPr lang="en-GB" sz="1400" b="1" dirty="0" err="1">
                <a:solidFill>
                  <a:schemeClr val="accent5"/>
                </a:solidFill>
              </a:rPr>
              <a:t>Boleto</a:t>
            </a:r>
            <a:r>
              <a:rPr lang="en-GB" sz="1400" dirty="0"/>
              <a:t> </a:t>
            </a:r>
            <a:r>
              <a:rPr lang="en-GB" sz="1400" dirty="0" err="1"/>
              <a:t>merupakan</a:t>
            </a:r>
            <a:r>
              <a:rPr lang="en-GB" sz="1400" dirty="0"/>
              <a:t> </a:t>
            </a:r>
            <a:r>
              <a:rPr lang="en-GB" sz="1400" dirty="0" err="1"/>
              <a:t>metode</a:t>
            </a:r>
            <a:r>
              <a:rPr lang="en-GB" sz="1400" dirty="0"/>
              <a:t> </a:t>
            </a:r>
            <a:r>
              <a:rPr lang="en-GB" sz="1400" dirty="0" err="1"/>
              <a:t>pembayaran</a:t>
            </a:r>
            <a:r>
              <a:rPr lang="en-GB" sz="1400" dirty="0"/>
              <a:t> yang </a:t>
            </a:r>
            <a:r>
              <a:rPr lang="en-GB" sz="1400" b="1" dirty="0">
                <a:solidFill>
                  <a:schemeClr val="accent5"/>
                </a:solidFill>
              </a:rPr>
              <a:t>paling </a:t>
            </a:r>
            <a:r>
              <a:rPr lang="en-GB" sz="1400" b="1" dirty="0" err="1">
                <a:solidFill>
                  <a:schemeClr val="accent5"/>
                </a:solidFill>
              </a:rPr>
              <a:t>banyak</a:t>
            </a:r>
            <a:r>
              <a:rPr lang="en-GB" sz="1400" b="1" dirty="0">
                <a:solidFill>
                  <a:schemeClr val="accent5"/>
                </a:solidFill>
              </a:rPr>
              <a:t> </a:t>
            </a:r>
            <a:r>
              <a:rPr lang="en-GB" sz="1400" b="1" dirty="0" err="1">
                <a:solidFill>
                  <a:schemeClr val="accent5"/>
                </a:solidFill>
              </a:rPr>
              <a:t>digunakan</a:t>
            </a:r>
            <a:r>
              <a:rPr lang="en-GB" sz="1400" b="1" dirty="0">
                <a:solidFill>
                  <a:schemeClr val="accent5"/>
                </a:solidFill>
              </a:rPr>
              <a:t> </a:t>
            </a:r>
            <a:r>
              <a:rPr lang="en-GB" sz="1400" b="1" dirty="0" err="1">
                <a:solidFill>
                  <a:schemeClr val="accent5"/>
                </a:solidFill>
              </a:rPr>
              <a:t>setiap</a:t>
            </a:r>
            <a:r>
              <a:rPr lang="en-GB" sz="1400" b="1" dirty="0">
                <a:solidFill>
                  <a:schemeClr val="accent5"/>
                </a:solidFill>
              </a:rPr>
              <a:t> </a:t>
            </a:r>
            <a:r>
              <a:rPr lang="en-GB" sz="1400" b="1" dirty="0" err="1">
                <a:solidFill>
                  <a:schemeClr val="accent5"/>
                </a:solidFill>
              </a:rPr>
              <a:t>tahunnya</a:t>
            </a:r>
            <a:r>
              <a:rPr lang="en-GB" sz="1400" dirty="0"/>
              <a:t> di </a:t>
            </a:r>
            <a:r>
              <a:rPr lang="en-GB" sz="1400" dirty="0" err="1"/>
              <a:t>tahun</a:t>
            </a:r>
            <a:r>
              <a:rPr lang="en-GB" sz="1400" dirty="0"/>
              <a:t> 2016 </a:t>
            </a:r>
            <a:r>
              <a:rPr lang="en-GB" sz="1400" dirty="0" err="1"/>
              <a:t>hingga</a:t>
            </a:r>
            <a:r>
              <a:rPr lang="en-GB" sz="1400" dirty="0"/>
              <a:t> </a:t>
            </a:r>
            <a:r>
              <a:rPr lang="en-GB" sz="1400" dirty="0" err="1"/>
              <a:t>tahun</a:t>
            </a:r>
            <a:r>
              <a:rPr lang="en-GB" sz="1400" dirty="0"/>
              <a:t> 2018</a:t>
            </a:r>
            <a:endParaRPr lang="en-ID" sz="1400" dirty="0"/>
          </a:p>
        </p:txBody>
      </p:sp>
      <p:graphicFrame>
        <p:nvGraphicFramePr>
          <p:cNvPr id="5" name="Chart 4">
            <a:extLst>
              <a:ext uri="{FF2B5EF4-FFF2-40B4-BE49-F238E27FC236}">
                <a16:creationId xmlns:a16="http://schemas.microsoft.com/office/drawing/2014/main" id="{F588D25E-88FA-AE96-E8A1-11813D7135C5}"/>
              </a:ext>
            </a:extLst>
          </p:cNvPr>
          <p:cNvGraphicFramePr>
            <a:graphicFrameLocks/>
          </p:cNvGraphicFramePr>
          <p:nvPr/>
        </p:nvGraphicFramePr>
        <p:xfrm>
          <a:off x="1741312" y="713595"/>
          <a:ext cx="5661375" cy="333478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60691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Overview</a:t>
            </a:r>
            <a:endParaRPr sz="2220" b="1">
              <a:solidFill>
                <a:schemeClr val="lt1"/>
              </a:solidFill>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dirty="0">
                <a:solidFill>
                  <a:schemeClr val="dk1"/>
                </a:solidFill>
                <a:latin typeface="Dosis"/>
                <a:ea typeface="Dosis"/>
                <a:cs typeface="Dosis"/>
                <a:sym typeface="Dosis"/>
              </a:rPr>
              <a:t>“Dalam suatu perusahaan mengukur performa bisnis sangatlah penting untuk melacak, memantau, dan menilai keberhasilan atau kegagalan dari berbagai proses bisnis. Oleh karena itu, dalam paper ini akan menganalisa performa bisnis untuk sebuah perusahan eCommerce,  dengan memperhitungkan beberapa metrik bisnis yaitu pertumbuhan pelanggan, kualitas produk, dan tipe pembayaran.”</a:t>
            </a:r>
            <a:endParaRPr dirty="0">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Preparation</a:t>
            </a:r>
            <a:endParaRPr b="1"/>
          </a:p>
        </p:txBody>
      </p:sp>
      <p:sp>
        <p:nvSpPr>
          <p:cNvPr id="114" name="Google Shape;114;p27"/>
          <p:cNvSpPr txBox="1">
            <a:spLocks noGrp="1"/>
          </p:cNvSpPr>
          <p:nvPr>
            <p:ph type="body" idx="1"/>
          </p:nvPr>
        </p:nvSpPr>
        <p:spPr>
          <a:xfrm>
            <a:off x="311699" y="823775"/>
            <a:ext cx="5127075" cy="4098600"/>
          </a:xfrm>
          <a:prstGeom prst="rect">
            <a:avLst/>
          </a:prstGeom>
        </p:spPr>
        <p:txBody>
          <a:bodyPr spcFirstLastPara="1" wrap="square" lIns="91425" tIns="91425" rIns="91425" bIns="91425" anchor="t" anchorCtr="0">
            <a:normAutofit/>
          </a:bodyPr>
          <a:lstStyle/>
          <a:p>
            <a:pPr marL="133350" lvl="0" indent="0" algn="just" rtl="0">
              <a:spcBef>
                <a:spcPts val="0"/>
              </a:spcBef>
              <a:spcAft>
                <a:spcPts val="0"/>
              </a:spcAft>
              <a:buClr>
                <a:schemeClr val="dk1"/>
              </a:buClr>
              <a:buSzPts val="1500"/>
              <a:buNone/>
            </a:pPr>
            <a:r>
              <a:rPr lang="en-US" sz="1050" dirty="0">
                <a:solidFill>
                  <a:schemeClr val="dk1"/>
                </a:solidFill>
              </a:rPr>
              <a:t>Pada Task 1 (</a:t>
            </a:r>
            <a:r>
              <a:rPr lang="en-US" sz="1050">
                <a:solidFill>
                  <a:schemeClr val="dk1"/>
                </a:solidFill>
              </a:rPr>
              <a:t>Data Preparation</a:t>
            </a:r>
            <a:r>
              <a:rPr lang="en-US" sz="1050" dirty="0">
                <a:solidFill>
                  <a:schemeClr val="dk1"/>
                </a:solidFill>
              </a:rPr>
              <a:t>) </a:t>
            </a:r>
            <a:r>
              <a:rPr lang="en-US" sz="1050" dirty="0" err="1">
                <a:solidFill>
                  <a:schemeClr val="dk1"/>
                </a:solidFill>
              </a:rPr>
              <a:t>ini</a:t>
            </a:r>
            <a:r>
              <a:rPr lang="en-US" sz="1050" dirty="0">
                <a:solidFill>
                  <a:schemeClr val="dk1"/>
                </a:solidFill>
              </a:rPr>
              <a:t>, kami </a:t>
            </a:r>
            <a:r>
              <a:rPr lang="en-US" sz="1050" dirty="0" err="1">
                <a:solidFill>
                  <a:schemeClr val="dk1"/>
                </a:solidFill>
              </a:rPr>
              <a:t>membuat</a:t>
            </a:r>
            <a:r>
              <a:rPr lang="en-US" sz="1050" dirty="0">
                <a:solidFill>
                  <a:schemeClr val="dk1"/>
                </a:solidFill>
              </a:rPr>
              <a:t> database pada </a:t>
            </a:r>
            <a:r>
              <a:rPr lang="en-US" sz="1050" dirty="0" err="1">
                <a:solidFill>
                  <a:schemeClr val="dk1"/>
                </a:solidFill>
              </a:rPr>
              <a:t>sistem</a:t>
            </a:r>
            <a:r>
              <a:rPr lang="en-US" sz="1050" dirty="0">
                <a:solidFill>
                  <a:schemeClr val="dk1"/>
                </a:solidFill>
              </a:rPr>
              <a:t> </a:t>
            </a:r>
            <a:r>
              <a:rPr lang="en-US" sz="1050" dirty="0" err="1">
                <a:solidFill>
                  <a:schemeClr val="dk1"/>
                </a:solidFill>
              </a:rPr>
              <a:t>komputer</a:t>
            </a:r>
            <a:r>
              <a:rPr lang="en-US" sz="1050" dirty="0">
                <a:solidFill>
                  <a:schemeClr val="dk1"/>
                </a:solidFill>
              </a:rPr>
              <a:t> kami </a:t>
            </a:r>
            <a:r>
              <a:rPr lang="en-US" sz="1050" dirty="0" err="1">
                <a:solidFill>
                  <a:schemeClr val="dk1"/>
                </a:solidFill>
              </a:rPr>
              <a:t>menggunakan</a:t>
            </a:r>
            <a:r>
              <a:rPr lang="en-US" sz="1050" dirty="0">
                <a:solidFill>
                  <a:schemeClr val="dk1"/>
                </a:solidFill>
              </a:rPr>
              <a:t> Software PostgreSQL. </a:t>
            </a:r>
            <a:r>
              <a:rPr lang="en-US" sz="1050" dirty="0" err="1">
                <a:solidFill>
                  <a:schemeClr val="dk1"/>
                </a:solidFill>
              </a:rPr>
              <a:t>Pembuatan</a:t>
            </a:r>
            <a:r>
              <a:rPr lang="en-US" sz="1050" dirty="0">
                <a:solidFill>
                  <a:schemeClr val="dk1"/>
                </a:solidFill>
              </a:rPr>
              <a:t> database </a:t>
            </a:r>
            <a:r>
              <a:rPr lang="en-US" sz="1050" dirty="0" err="1">
                <a:solidFill>
                  <a:schemeClr val="dk1"/>
                </a:solidFill>
              </a:rPr>
              <a:t>dimulai</a:t>
            </a:r>
            <a:r>
              <a:rPr lang="en-US" sz="1050" dirty="0">
                <a:solidFill>
                  <a:schemeClr val="dk1"/>
                </a:solidFill>
              </a:rPr>
              <a:t> </a:t>
            </a:r>
            <a:r>
              <a:rPr lang="en-US" sz="1050" dirty="0" err="1">
                <a:solidFill>
                  <a:schemeClr val="dk1"/>
                </a:solidFill>
              </a:rPr>
              <a:t>dengan</a:t>
            </a:r>
            <a:r>
              <a:rPr lang="en-US" sz="1050" dirty="0">
                <a:solidFill>
                  <a:schemeClr val="dk1"/>
                </a:solidFill>
              </a:rPr>
              <a:t> </a:t>
            </a:r>
            <a:r>
              <a:rPr lang="en-US" sz="1050" dirty="0" err="1">
                <a:solidFill>
                  <a:schemeClr val="dk1"/>
                </a:solidFill>
              </a:rPr>
              <a:t>menginisiasi</a:t>
            </a:r>
            <a:r>
              <a:rPr lang="en-US" sz="1050" dirty="0">
                <a:solidFill>
                  <a:schemeClr val="dk1"/>
                </a:solidFill>
              </a:rPr>
              <a:t> database </a:t>
            </a:r>
            <a:r>
              <a:rPr lang="en-US" sz="1050" dirty="0" err="1">
                <a:solidFill>
                  <a:schemeClr val="dk1"/>
                </a:solidFill>
              </a:rPr>
              <a:t>baru</a:t>
            </a:r>
            <a:r>
              <a:rPr lang="en-US" sz="1050" dirty="0">
                <a:solidFill>
                  <a:schemeClr val="dk1"/>
                </a:solidFill>
              </a:rPr>
              <a:t> pada server database yang </a:t>
            </a:r>
            <a:r>
              <a:rPr lang="en-US" sz="1050" dirty="0" err="1">
                <a:solidFill>
                  <a:schemeClr val="dk1"/>
                </a:solidFill>
              </a:rPr>
              <a:t>ada</a:t>
            </a:r>
            <a:r>
              <a:rPr lang="en-US" sz="1050" dirty="0">
                <a:solidFill>
                  <a:schemeClr val="dk1"/>
                </a:solidFill>
              </a:rPr>
              <a:t> di local PC kami. </a:t>
            </a:r>
            <a:r>
              <a:rPr lang="en-US" sz="1050" dirty="0" err="1">
                <a:solidFill>
                  <a:schemeClr val="dk1"/>
                </a:solidFill>
              </a:rPr>
              <a:t>Selanjutnya</a:t>
            </a:r>
            <a:r>
              <a:rPr lang="en-US" sz="1050" dirty="0">
                <a:solidFill>
                  <a:schemeClr val="dk1"/>
                </a:solidFill>
              </a:rPr>
              <a:t> kami </a:t>
            </a:r>
            <a:r>
              <a:rPr lang="en-US" sz="1050" dirty="0" err="1">
                <a:solidFill>
                  <a:schemeClr val="dk1"/>
                </a:solidFill>
              </a:rPr>
              <a:t>mendefinisikan</a:t>
            </a:r>
            <a:r>
              <a:rPr lang="en-US" sz="1050" dirty="0">
                <a:solidFill>
                  <a:schemeClr val="dk1"/>
                </a:solidFill>
              </a:rPr>
              <a:t> masing </a:t>
            </a:r>
            <a:r>
              <a:rPr lang="en-US" sz="1050" dirty="0" err="1">
                <a:solidFill>
                  <a:schemeClr val="dk1"/>
                </a:solidFill>
              </a:rPr>
              <a:t>masing</a:t>
            </a:r>
            <a:r>
              <a:rPr lang="en-US" sz="1050" dirty="0">
                <a:solidFill>
                  <a:schemeClr val="dk1"/>
                </a:solidFill>
              </a:rPr>
              <a:t> </a:t>
            </a:r>
            <a:r>
              <a:rPr lang="en-US" sz="1050" dirty="0" err="1">
                <a:solidFill>
                  <a:schemeClr val="dk1"/>
                </a:solidFill>
              </a:rPr>
              <a:t>tabell</a:t>
            </a:r>
            <a:r>
              <a:rPr lang="en-US" sz="1050" dirty="0">
                <a:solidFill>
                  <a:schemeClr val="dk1"/>
                </a:solidFill>
              </a:rPr>
              <a:t> yang </a:t>
            </a:r>
            <a:r>
              <a:rPr lang="en-US" sz="1050" dirty="0" err="1">
                <a:solidFill>
                  <a:schemeClr val="dk1"/>
                </a:solidFill>
              </a:rPr>
              <a:t>akan</a:t>
            </a:r>
            <a:r>
              <a:rPr lang="en-US" sz="1050" dirty="0">
                <a:solidFill>
                  <a:schemeClr val="dk1"/>
                </a:solidFill>
              </a:rPr>
              <a:t> </a:t>
            </a:r>
            <a:r>
              <a:rPr lang="en-US" sz="1050" dirty="0" err="1">
                <a:solidFill>
                  <a:schemeClr val="dk1"/>
                </a:solidFill>
              </a:rPr>
              <a:t>dibuat</a:t>
            </a:r>
            <a:r>
              <a:rPr lang="en-US" sz="1050" dirty="0">
                <a:solidFill>
                  <a:schemeClr val="dk1"/>
                </a:solidFill>
              </a:rPr>
              <a:t> pada database </a:t>
            </a:r>
            <a:r>
              <a:rPr lang="en-US" sz="1050" dirty="0" err="1">
                <a:solidFill>
                  <a:schemeClr val="dk1"/>
                </a:solidFill>
              </a:rPr>
              <a:t>berdasarkan</a:t>
            </a:r>
            <a:r>
              <a:rPr lang="en-US" sz="1050" dirty="0">
                <a:solidFill>
                  <a:schemeClr val="dk1"/>
                </a:solidFill>
              </a:rPr>
              <a:t> dataset eCommerce yang </a:t>
            </a:r>
            <a:r>
              <a:rPr lang="en-US" sz="1050" dirty="0" err="1">
                <a:solidFill>
                  <a:schemeClr val="dk1"/>
                </a:solidFill>
              </a:rPr>
              <a:t>diberikan</a:t>
            </a:r>
            <a:r>
              <a:rPr lang="en-US" sz="1050" dirty="0">
                <a:solidFill>
                  <a:schemeClr val="dk1"/>
                </a:solidFill>
              </a:rPr>
              <a:t>. Dataset </a:t>
            </a:r>
            <a:r>
              <a:rPr lang="en-US" sz="1050" dirty="0" err="1">
                <a:solidFill>
                  <a:schemeClr val="dk1"/>
                </a:solidFill>
              </a:rPr>
              <a:t>berisikan</a:t>
            </a:r>
            <a:r>
              <a:rPr lang="en-US" sz="1050" dirty="0">
                <a:solidFill>
                  <a:schemeClr val="dk1"/>
                </a:solidFill>
              </a:rPr>
              <a:t> 8 </a:t>
            </a:r>
            <a:r>
              <a:rPr lang="en-US" sz="1050" dirty="0" err="1">
                <a:solidFill>
                  <a:schemeClr val="dk1"/>
                </a:solidFill>
              </a:rPr>
              <a:t>tabel</a:t>
            </a:r>
            <a:r>
              <a:rPr lang="en-US" sz="1050" dirty="0">
                <a:solidFill>
                  <a:schemeClr val="dk1"/>
                </a:solidFill>
              </a:rPr>
              <a:t> </a:t>
            </a:r>
            <a:r>
              <a:rPr lang="en-US" sz="1050" dirty="0" err="1">
                <a:solidFill>
                  <a:schemeClr val="dk1"/>
                </a:solidFill>
              </a:rPr>
              <a:t>sebagai</a:t>
            </a:r>
            <a:r>
              <a:rPr lang="en-US" sz="1050" dirty="0">
                <a:solidFill>
                  <a:schemeClr val="dk1"/>
                </a:solidFill>
              </a:rPr>
              <a:t> </a:t>
            </a:r>
            <a:r>
              <a:rPr lang="en-US" sz="1050" dirty="0" err="1">
                <a:solidFill>
                  <a:schemeClr val="dk1"/>
                </a:solidFill>
              </a:rPr>
              <a:t>berikut</a:t>
            </a:r>
            <a:r>
              <a:rPr lang="en-US" sz="1050" dirty="0">
                <a:solidFill>
                  <a:schemeClr val="dk1"/>
                </a:solidFill>
              </a:rPr>
              <a:t>:</a:t>
            </a:r>
          </a:p>
          <a:p>
            <a:pPr marL="476250">
              <a:buClr>
                <a:schemeClr val="dk1"/>
              </a:buClr>
              <a:buSzPct val="100000"/>
              <a:buFont typeface="Arial" panose="020B0604020202020204" pitchFamily="34" charset="0"/>
              <a:buChar char="•"/>
            </a:pPr>
            <a:r>
              <a:rPr lang="en-US" sz="1050" dirty="0" err="1">
                <a:solidFill>
                  <a:schemeClr val="dk1"/>
                </a:solidFill>
              </a:rPr>
              <a:t>customers_dataset</a:t>
            </a:r>
            <a:endParaRPr lang="en-US" sz="1050" dirty="0">
              <a:solidFill>
                <a:schemeClr val="dk1"/>
              </a:solidFill>
            </a:endParaRPr>
          </a:p>
          <a:p>
            <a:pPr marL="476250">
              <a:buClr>
                <a:schemeClr val="dk1"/>
              </a:buClr>
              <a:buSzPts val="1500"/>
              <a:buFont typeface="Arial" panose="020B0604020202020204" pitchFamily="34" charset="0"/>
              <a:buChar char="•"/>
            </a:pPr>
            <a:r>
              <a:rPr lang="en-US" sz="1050" dirty="0" err="1">
                <a:solidFill>
                  <a:schemeClr val="dk1"/>
                </a:solidFill>
              </a:rPr>
              <a:t>sellers_dataset</a:t>
            </a:r>
            <a:endParaRPr lang="en-US" sz="1050" dirty="0">
              <a:solidFill>
                <a:schemeClr val="dk1"/>
              </a:solidFill>
            </a:endParaRPr>
          </a:p>
          <a:p>
            <a:pPr marL="476250">
              <a:buClr>
                <a:schemeClr val="dk1"/>
              </a:buClr>
              <a:buSzPts val="1500"/>
              <a:buFont typeface="Arial" panose="020B0604020202020204" pitchFamily="34" charset="0"/>
              <a:buChar char="•"/>
            </a:pPr>
            <a:r>
              <a:rPr lang="en-US" sz="1050" dirty="0" err="1">
                <a:solidFill>
                  <a:schemeClr val="dk1"/>
                </a:solidFill>
              </a:rPr>
              <a:t>product_dataset</a:t>
            </a:r>
            <a:endParaRPr lang="en-US" sz="1050" dirty="0">
              <a:solidFill>
                <a:schemeClr val="dk1"/>
              </a:solidFill>
            </a:endParaRPr>
          </a:p>
          <a:p>
            <a:pPr marL="476250">
              <a:buClr>
                <a:schemeClr val="dk1"/>
              </a:buClr>
              <a:buSzPts val="1500"/>
              <a:buFont typeface="Arial" panose="020B0604020202020204" pitchFamily="34" charset="0"/>
              <a:buChar char="•"/>
            </a:pPr>
            <a:r>
              <a:rPr lang="en-US" sz="1050" dirty="0" err="1">
                <a:solidFill>
                  <a:schemeClr val="dk1"/>
                </a:solidFill>
              </a:rPr>
              <a:t>geolocation_dataset</a:t>
            </a:r>
            <a:endParaRPr lang="en-US" sz="1050" dirty="0">
              <a:solidFill>
                <a:schemeClr val="dk1"/>
              </a:solidFill>
            </a:endParaRPr>
          </a:p>
          <a:p>
            <a:pPr marL="476250">
              <a:buClr>
                <a:schemeClr val="dk1"/>
              </a:buClr>
              <a:buSzPts val="1500"/>
              <a:buFont typeface="Arial" panose="020B0604020202020204" pitchFamily="34" charset="0"/>
              <a:buChar char="•"/>
            </a:pPr>
            <a:r>
              <a:rPr lang="en-US" sz="1050" dirty="0" err="1">
                <a:solidFill>
                  <a:schemeClr val="dk1"/>
                </a:solidFill>
              </a:rPr>
              <a:t>order_dataset</a:t>
            </a:r>
            <a:endParaRPr lang="en-US" sz="1050" dirty="0">
              <a:solidFill>
                <a:schemeClr val="dk1"/>
              </a:solidFill>
            </a:endParaRPr>
          </a:p>
          <a:p>
            <a:pPr marL="476250">
              <a:buClr>
                <a:schemeClr val="dk1"/>
              </a:buClr>
              <a:buSzPts val="1500"/>
              <a:buFont typeface="Arial" panose="020B0604020202020204" pitchFamily="34" charset="0"/>
              <a:buChar char="•"/>
            </a:pPr>
            <a:r>
              <a:rPr lang="en-US" sz="1050" dirty="0" err="1">
                <a:solidFill>
                  <a:schemeClr val="dk1"/>
                </a:solidFill>
              </a:rPr>
              <a:t>order_items_dataset</a:t>
            </a:r>
            <a:endParaRPr lang="en-US" sz="1050" dirty="0">
              <a:solidFill>
                <a:schemeClr val="dk1"/>
              </a:solidFill>
            </a:endParaRPr>
          </a:p>
          <a:p>
            <a:pPr marL="476250">
              <a:buClr>
                <a:schemeClr val="dk1"/>
              </a:buClr>
              <a:buSzPts val="1500"/>
              <a:buFont typeface="Arial" panose="020B0604020202020204" pitchFamily="34" charset="0"/>
              <a:buChar char="•"/>
            </a:pPr>
            <a:r>
              <a:rPr lang="en-US" sz="1050" dirty="0" err="1">
                <a:solidFill>
                  <a:schemeClr val="dk1"/>
                </a:solidFill>
              </a:rPr>
              <a:t>order_payment_dataset</a:t>
            </a:r>
            <a:endParaRPr lang="en-US" sz="1050" dirty="0">
              <a:solidFill>
                <a:schemeClr val="dk1"/>
              </a:solidFill>
            </a:endParaRPr>
          </a:p>
          <a:p>
            <a:pPr marL="476250">
              <a:buClr>
                <a:schemeClr val="dk1"/>
              </a:buClr>
              <a:buSzPts val="1500"/>
              <a:buFont typeface="Arial" panose="020B0604020202020204" pitchFamily="34" charset="0"/>
              <a:buChar char="•"/>
            </a:pPr>
            <a:r>
              <a:rPr lang="en-US" sz="1050" dirty="0" err="1">
                <a:solidFill>
                  <a:schemeClr val="dk1"/>
                </a:solidFill>
              </a:rPr>
              <a:t>order_review</a:t>
            </a:r>
            <a:r>
              <a:rPr lang="en-US" sz="1050" dirty="0">
                <a:solidFill>
                  <a:schemeClr val="dk1"/>
                </a:solidFill>
              </a:rPr>
              <a:t> dataset</a:t>
            </a:r>
          </a:p>
          <a:p>
            <a:pPr marL="133350" indent="0">
              <a:buClr>
                <a:schemeClr val="dk1"/>
              </a:buClr>
              <a:buSzPts val="1500"/>
              <a:buNone/>
            </a:pPr>
            <a:r>
              <a:rPr lang="en-US" sz="1050" dirty="0" err="1">
                <a:solidFill>
                  <a:schemeClr val="dk1"/>
                </a:solidFill>
              </a:rPr>
              <a:t>Selanjutnya</a:t>
            </a:r>
            <a:r>
              <a:rPr lang="en-US" sz="1050" dirty="0">
                <a:solidFill>
                  <a:schemeClr val="dk1"/>
                </a:solidFill>
              </a:rPr>
              <a:t> kami </a:t>
            </a:r>
            <a:r>
              <a:rPr lang="en-US" sz="1050" dirty="0" err="1">
                <a:solidFill>
                  <a:schemeClr val="dk1"/>
                </a:solidFill>
              </a:rPr>
              <a:t>lakukan</a:t>
            </a:r>
            <a:r>
              <a:rPr lang="en-US" sz="1050" dirty="0">
                <a:solidFill>
                  <a:schemeClr val="dk1"/>
                </a:solidFill>
              </a:rPr>
              <a:t> screening data </a:t>
            </a:r>
            <a:r>
              <a:rPr lang="en-US" sz="1050" dirty="0" err="1">
                <a:solidFill>
                  <a:schemeClr val="dk1"/>
                </a:solidFill>
              </a:rPr>
              <a:t>menggunakan</a:t>
            </a:r>
            <a:r>
              <a:rPr lang="en-US" sz="1050" dirty="0">
                <a:solidFill>
                  <a:schemeClr val="dk1"/>
                </a:solidFill>
              </a:rPr>
              <a:t> phyton </a:t>
            </a:r>
            <a:r>
              <a:rPr lang="en-US" sz="1050" dirty="0" err="1">
                <a:solidFill>
                  <a:schemeClr val="dk1"/>
                </a:solidFill>
              </a:rPr>
              <a:t>untuk</a:t>
            </a:r>
            <a:r>
              <a:rPr lang="en-US" sz="1050" dirty="0">
                <a:solidFill>
                  <a:schemeClr val="dk1"/>
                </a:solidFill>
              </a:rPr>
              <a:t> </a:t>
            </a:r>
            <a:r>
              <a:rPr lang="en-US" sz="1050" dirty="0" err="1">
                <a:solidFill>
                  <a:schemeClr val="dk1"/>
                </a:solidFill>
              </a:rPr>
              <a:t>mengetahui</a:t>
            </a:r>
            <a:r>
              <a:rPr lang="en-US" sz="1050" dirty="0">
                <a:solidFill>
                  <a:schemeClr val="dk1"/>
                </a:solidFill>
              </a:rPr>
              <a:t> </a:t>
            </a:r>
            <a:r>
              <a:rPr lang="en-US" sz="1050" dirty="0" err="1">
                <a:solidFill>
                  <a:schemeClr val="dk1"/>
                </a:solidFill>
              </a:rPr>
              <a:t>tipe</a:t>
            </a:r>
            <a:r>
              <a:rPr lang="en-US" sz="1050" dirty="0">
                <a:solidFill>
                  <a:schemeClr val="dk1"/>
                </a:solidFill>
              </a:rPr>
              <a:t> data masing </a:t>
            </a:r>
            <a:r>
              <a:rPr lang="en-US" sz="1050" dirty="0" err="1">
                <a:solidFill>
                  <a:schemeClr val="dk1"/>
                </a:solidFill>
              </a:rPr>
              <a:t>masing</a:t>
            </a:r>
            <a:r>
              <a:rPr lang="en-US" sz="1050" dirty="0">
                <a:solidFill>
                  <a:schemeClr val="dk1"/>
                </a:solidFill>
              </a:rPr>
              <a:t> </a:t>
            </a:r>
            <a:r>
              <a:rPr lang="en-US" sz="1050" dirty="0" err="1">
                <a:solidFill>
                  <a:schemeClr val="dk1"/>
                </a:solidFill>
              </a:rPr>
              <a:t>kolom</a:t>
            </a:r>
            <a:r>
              <a:rPr lang="en-US" sz="1050" dirty="0">
                <a:solidFill>
                  <a:schemeClr val="dk1"/>
                </a:solidFill>
              </a:rPr>
              <a:t> pada </a:t>
            </a:r>
            <a:r>
              <a:rPr lang="en-US" sz="1050" dirty="0" err="1">
                <a:solidFill>
                  <a:schemeClr val="dk1"/>
                </a:solidFill>
              </a:rPr>
              <a:t>semua</a:t>
            </a:r>
            <a:r>
              <a:rPr lang="en-US" sz="1050" dirty="0">
                <a:solidFill>
                  <a:schemeClr val="dk1"/>
                </a:solidFill>
              </a:rPr>
              <a:t> </a:t>
            </a:r>
            <a:r>
              <a:rPr lang="en-US" sz="1050" dirty="0" err="1">
                <a:solidFill>
                  <a:schemeClr val="dk1"/>
                </a:solidFill>
              </a:rPr>
              <a:t>tabel</a:t>
            </a:r>
            <a:r>
              <a:rPr lang="en-US" sz="1050" dirty="0">
                <a:solidFill>
                  <a:schemeClr val="dk1"/>
                </a:solidFill>
              </a:rPr>
              <a:t>. Lalu </a:t>
            </a:r>
            <a:r>
              <a:rPr lang="en-US" sz="1050" dirty="0" err="1">
                <a:solidFill>
                  <a:schemeClr val="dk1"/>
                </a:solidFill>
              </a:rPr>
              <a:t>dilakukan</a:t>
            </a:r>
            <a:r>
              <a:rPr lang="en-US" sz="1050" dirty="0">
                <a:solidFill>
                  <a:schemeClr val="dk1"/>
                </a:solidFill>
              </a:rPr>
              <a:t> </a:t>
            </a:r>
            <a:r>
              <a:rPr lang="en-US" sz="1050" dirty="0" err="1">
                <a:solidFill>
                  <a:schemeClr val="dk1"/>
                </a:solidFill>
              </a:rPr>
              <a:t>analisa</a:t>
            </a:r>
            <a:r>
              <a:rPr lang="en-US" sz="1050" dirty="0">
                <a:solidFill>
                  <a:schemeClr val="dk1"/>
                </a:solidFill>
              </a:rPr>
              <a:t> </a:t>
            </a:r>
            <a:r>
              <a:rPr lang="en-US" sz="1050" dirty="0" err="1">
                <a:solidFill>
                  <a:schemeClr val="dk1"/>
                </a:solidFill>
              </a:rPr>
              <a:t>untuk</a:t>
            </a:r>
            <a:r>
              <a:rPr lang="en-US" sz="1050" dirty="0">
                <a:solidFill>
                  <a:schemeClr val="dk1"/>
                </a:solidFill>
              </a:rPr>
              <a:t> </a:t>
            </a:r>
            <a:r>
              <a:rPr lang="en-US" sz="1050" dirty="0" err="1">
                <a:solidFill>
                  <a:schemeClr val="dk1"/>
                </a:solidFill>
              </a:rPr>
              <a:t>menentukan</a:t>
            </a:r>
            <a:r>
              <a:rPr lang="en-US" sz="1050" dirty="0">
                <a:solidFill>
                  <a:schemeClr val="dk1"/>
                </a:solidFill>
              </a:rPr>
              <a:t> </a:t>
            </a:r>
            <a:r>
              <a:rPr lang="en-US" sz="1050" dirty="0" err="1">
                <a:solidFill>
                  <a:schemeClr val="dk1"/>
                </a:solidFill>
              </a:rPr>
              <a:t>hubungan</a:t>
            </a:r>
            <a:r>
              <a:rPr lang="en-US" sz="1050" dirty="0">
                <a:solidFill>
                  <a:schemeClr val="dk1"/>
                </a:solidFill>
              </a:rPr>
              <a:t> </a:t>
            </a:r>
            <a:r>
              <a:rPr lang="en-US" sz="1050" dirty="0" err="1">
                <a:solidFill>
                  <a:schemeClr val="dk1"/>
                </a:solidFill>
              </a:rPr>
              <a:t>antar</a:t>
            </a:r>
            <a:r>
              <a:rPr lang="en-US" sz="1050" dirty="0">
                <a:solidFill>
                  <a:schemeClr val="dk1"/>
                </a:solidFill>
              </a:rPr>
              <a:t> </a:t>
            </a:r>
            <a:r>
              <a:rPr lang="en-US" sz="1050" dirty="0" err="1">
                <a:solidFill>
                  <a:schemeClr val="dk1"/>
                </a:solidFill>
              </a:rPr>
              <a:t>tabel</a:t>
            </a:r>
            <a:r>
              <a:rPr lang="en-US" sz="1050" dirty="0">
                <a:solidFill>
                  <a:schemeClr val="dk1"/>
                </a:solidFill>
              </a:rPr>
              <a:t>. </a:t>
            </a:r>
            <a:r>
              <a:rPr lang="en-US" sz="1050" dirty="0" err="1">
                <a:solidFill>
                  <a:schemeClr val="dk1"/>
                </a:solidFill>
              </a:rPr>
              <a:t>Hubungan</a:t>
            </a:r>
            <a:r>
              <a:rPr lang="en-US" sz="1050" dirty="0">
                <a:solidFill>
                  <a:schemeClr val="dk1"/>
                </a:solidFill>
              </a:rPr>
              <a:t> </a:t>
            </a:r>
            <a:r>
              <a:rPr lang="en-US" sz="1050" dirty="0" err="1">
                <a:solidFill>
                  <a:schemeClr val="dk1"/>
                </a:solidFill>
              </a:rPr>
              <a:t>antar</a:t>
            </a:r>
            <a:r>
              <a:rPr lang="en-US" sz="1050" dirty="0">
                <a:solidFill>
                  <a:schemeClr val="dk1"/>
                </a:solidFill>
              </a:rPr>
              <a:t> </a:t>
            </a:r>
            <a:r>
              <a:rPr lang="en-US" sz="1050" dirty="0" err="1">
                <a:solidFill>
                  <a:schemeClr val="dk1"/>
                </a:solidFill>
              </a:rPr>
              <a:t>tabel</a:t>
            </a:r>
            <a:r>
              <a:rPr lang="en-US" sz="1050" dirty="0">
                <a:solidFill>
                  <a:schemeClr val="dk1"/>
                </a:solidFill>
              </a:rPr>
              <a:t> </a:t>
            </a:r>
            <a:r>
              <a:rPr lang="en-US" sz="1050" dirty="0" err="1">
                <a:solidFill>
                  <a:schemeClr val="dk1"/>
                </a:solidFill>
              </a:rPr>
              <a:t>tersebut</a:t>
            </a:r>
            <a:r>
              <a:rPr lang="en-US" sz="1050" dirty="0">
                <a:solidFill>
                  <a:schemeClr val="dk1"/>
                </a:solidFill>
              </a:rPr>
              <a:t> </a:t>
            </a:r>
            <a:r>
              <a:rPr lang="en-US" sz="1050" dirty="0" err="1">
                <a:solidFill>
                  <a:schemeClr val="dk1"/>
                </a:solidFill>
              </a:rPr>
              <a:t>digambarkan</a:t>
            </a:r>
            <a:r>
              <a:rPr lang="en-US" sz="1050" dirty="0">
                <a:solidFill>
                  <a:schemeClr val="dk1"/>
                </a:solidFill>
              </a:rPr>
              <a:t> </a:t>
            </a:r>
            <a:r>
              <a:rPr lang="en-US" sz="1050" dirty="0" err="1">
                <a:solidFill>
                  <a:schemeClr val="dk1"/>
                </a:solidFill>
              </a:rPr>
              <a:t>menggunakan</a:t>
            </a:r>
            <a:r>
              <a:rPr lang="en-US" sz="1050" dirty="0">
                <a:solidFill>
                  <a:schemeClr val="dk1"/>
                </a:solidFill>
              </a:rPr>
              <a:t> feature </a:t>
            </a:r>
            <a:r>
              <a:rPr lang="en-US" sz="1050" dirty="0" err="1">
                <a:solidFill>
                  <a:schemeClr val="dk1"/>
                </a:solidFill>
              </a:rPr>
              <a:t>generare</a:t>
            </a:r>
            <a:r>
              <a:rPr lang="en-US" sz="1050" dirty="0">
                <a:solidFill>
                  <a:schemeClr val="dk1"/>
                </a:solidFill>
              </a:rPr>
              <a:t> ERD pada software PostgreSQL </a:t>
            </a:r>
            <a:r>
              <a:rPr lang="en-US" sz="1050" dirty="0" err="1">
                <a:solidFill>
                  <a:schemeClr val="dk1"/>
                </a:solidFill>
              </a:rPr>
              <a:t>sebagaimana</a:t>
            </a:r>
            <a:r>
              <a:rPr lang="en-US" sz="1050" dirty="0">
                <a:solidFill>
                  <a:schemeClr val="dk1"/>
                </a:solidFill>
              </a:rPr>
              <a:t> </a:t>
            </a:r>
            <a:r>
              <a:rPr lang="en-US" sz="1050" dirty="0" err="1">
                <a:solidFill>
                  <a:schemeClr val="dk1"/>
                </a:solidFill>
              </a:rPr>
              <a:t>grafik</a:t>
            </a:r>
            <a:r>
              <a:rPr lang="en-US" sz="1050" dirty="0">
                <a:solidFill>
                  <a:schemeClr val="dk1"/>
                </a:solidFill>
              </a:rPr>
              <a:t> di </a:t>
            </a:r>
            <a:r>
              <a:rPr lang="en-US" sz="1050" dirty="0" err="1">
                <a:solidFill>
                  <a:schemeClr val="dk1"/>
                </a:solidFill>
              </a:rPr>
              <a:t>sebelah</a:t>
            </a:r>
            <a:r>
              <a:rPr lang="en-US" sz="1050" dirty="0">
                <a:solidFill>
                  <a:schemeClr val="dk1"/>
                </a:solidFill>
              </a:rPr>
              <a:t> </a:t>
            </a:r>
            <a:r>
              <a:rPr lang="en-US" sz="1050" dirty="0" err="1">
                <a:solidFill>
                  <a:schemeClr val="dk1"/>
                </a:solidFill>
              </a:rPr>
              <a:t>kanan</a:t>
            </a:r>
            <a:r>
              <a:rPr lang="en-US" sz="1050" dirty="0">
                <a:solidFill>
                  <a:schemeClr val="dk1"/>
                </a:solidFill>
              </a:rPr>
              <a:t> </a:t>
            </a:r>
            <a:r>
              <a:rPr lang="en-US" sz="1050" dirty="0" err="1">
                <a:solidFill>
                  <a:schemeClr val="dk1"/>
                </a:solidFill>
              </a:rPr>
              <a:t>berikut</a:t>
            </a:r>
            <a:r>
              <a:rPr lang="en-US" sz="1050" dirty="0">
                <a:solidFill>
                  <a:schemeClr val="dk1"/>
                </a:solidFill>
              </a:rPr>
              <a:t> : </a:t>
            </a:r>
          </a:p>
          <a:p>
            <a:pPr marL="476250" lvl="0" algn="l" rtl="0">
              <a:spcBef>
                <a:spcPts val="0"/>
              </a:spcBef>
              <a:spcAft>
                <a:spcPts val="0"/>
              </a:spcAft>
              <a:buClr>
                <a:schemeClr val="dk1"/>
              </a:buClr>
              <a:buSzPts val="1500"/>
              <a:buAutoNum type="arabicPeriod"/>
            </a:pPr>
            <a:endParaRPr lang="en-US" sz="1500" dirty="0">
              <a:solidFill>
                <a:schemeClr val="dk1"/>
              </a:solidFill>
            </a:endParaRPr>
          </a:p>
          <a:p>
            <a:pPr marL="361950" lvl="0" indent="-228600" algn="l" rtl="0">
              <a:spcBef>
                <a:spcPts val="0"/>
              </a:spcBef>
              <a:spcAft>
                <a:spcPts val="0"/>
              </a:spcAft>
              <a:buClr>
                <a:schemeClr val="dk1"/>
              </a:buClr>
              <a:buSzPts val="1500"/>
              <a:buFont typeface="+mj-lt"/>
              <a:buAutoNum type="arabicPeriod"/>
            </a:pPr>
            <a:endParaRPr lang="en-US" sz="1200" dirty="0">
              <a:solidFill>
                <a:schemeClr val="dk1"/>
              </a:solidFill>
            </a:endParaRPr>
          </a:p>
        </p:txBody>
      </p:sp>
      <p:pic>
        <p:nvPicPr>
          <p:cNvPr id="5" name="Picture 4" descr="Timeline&#10;&#10;Description automatically generated">
            <a:extLst>
              <a:ext uri="{FF2B5EF4-FFF2-40B4-BE49-F238E27FC236}">
                <a16:creationId xmlns:a16="http://schemas.microsoft.com/office/drawing/2014/main" id="{A0D39E73-0902-DB7E-A2E8-524C8861C2A7}"/>
              </a:ext>
            </a:extLst>
          </p:cNvPr>
          <p:cNvPicPr>
            <a:picLocks noChangeAspect="1"/>
          </p:cNvPicPr>
          <p:nvPr/>
        </p:nvPicPr>
        <p:blipFill>
          <a:blip r:embed="rId3"/>
          <a:stretch>
            <a:fillRect/>
          </a:stretch>
        </p:blipFill>
        <p:spPr>
          <a:xfrm>
            <a:off x="5438774" y="596918"/>
            <a:ext cx="3657600" cy="450848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Preparation</a:t>
            </a:r>
            <a:endParaRPr b="1"/>
          </a:p>
        </p:txBody>
      </p:sp>
      <p:sp>
        <p:nvSpPr>
          <p:cNvPr id="114" name="Google Shape;114;p27"/>
          <p:cNvSpPr txBox="1">
            <a:spLocks noGrp="1"/>
          </p:cNvSpPr>
          <p:nvPr>
            <p:ph type="body" idx="1"/>
          </p:nvPr>
        </p:nvSpPr>
        <p:spPr>
          <a:xfrm>
            <a:off x="311700" y="823775"/>
            <a:ext cx="8520600" cy="2719525"/>
          </a:xfrm>
          <a:prstGeom prst="rect">
            <a:avLst/>
          </a:prstGeom>
        </p:spPr>
        <p:txBody>
          <a:bodyPr spcFirstLastPara="1" wrap="square" lIns="91425" tIns="91425" rIns="91425" bIns="91425" anchor="t" anchorCtr="0">
            <a:noAutofit/>
          </a:bodyPr>
          <a:lstStyle/>
          <a:p>
            <a:pPr marL="133350" lvl="0" indent="0" algn="l" rtl="0">
              <a:spcBef>
                <a:spcPts val="0"/>
              </a:spcBef>
              <a:spcAft>
                <a:spcPts val="0"/>
              </a:spcAft>
              <a:buClr>
                <a:schemeClr val="dk1"/>
              </a:buClr>
              <a:buSzPts val="1500"/>
              <a:buNone/>
            </a:pPr>
            <a:r>
              <a:rPr lang="en-US" sz="1050" dirty="0">
                <a:solidFill>
                  <a:schemeClr val="dk1"/>
                </a:solidFill>
              </a:rPr>
              <a:t>Analisa </a:t>
            </a:r>
            <a:r>
              <a:rPr lang="en-US" sz="1050" dirty="0" err="1">
                <a:solidFill>
                  <a:schemeClr val="dk1"/>
                </a:solidFill>
              </a:rPr>
              <a:t>hubungan</a:t>
            </a:r>
            <a:r>
              <a:rPr lang="en-US" sz="1050" dirty="0">
                <a:solidFill>
                  <a:schemeClr val="dk1"/>
                </a:solidFill>
              </a:rPr>
              <a:t> </a:t>
            </a:r>
            <a:r>
              <a:rPr lang="en-US" sz="1050" dirty="0" err="1">
                <a:solidFill>
                  <a:schemeClr val="dk1"/>
                </a:solidFill>
              </a:rPr>
              <a:t>antar</a:t>
            </a:r>
            <a:r>
              <a:rPr lang="en-US" sz="1050" dirty="0">
                <a:solidFill>
                  <a:schemeClr val="dk1"/>
                </a:solidFill>
              </a:rPr>
              <a:t> </a:t>
            </a:r>
            <a:r>
              <a:rPr lang="en-US" sz="1050" dirty="0" err="1">
                <a:solidFill>
                  <a:schemeClr val="dk1"/>
                </a:solidFill>
              </a:rPr>
              <a:t>tabel</a:t>
            </a:r>
            <a:r>
              <a:rPr lang="en-US" sz="1050" dirty="0">
                <a:solidFill>
                  <a:schemeClr val="dk1"/>
                </a:solidFill>
              </a:rPr>
              <a:t> pada </a:t>
            </a:r>
            <a:r>
              <a:rPr lang="en-US" sz="1050" dirty="0" err="1">
                <a:solidFill>
                  <a:schemeClr val="dk1"/>
                </a:solidFill>
              </a:rPr>
              <a:t>grafik</a:t>
            </a:r>
            <a:r>
              <a:rPr lang="en-US" sz="1050" dirty="0">
                <a:solidFill>
                  <a:schemeClr val="dk1"/>
                </a:solidFill>
              </a:rPr>
              <a:t> ERD </a:t>
            </a:r>
            <a:r>
              <a:rPr lang="en-US" sz="1050" dirty="0" err="1">
                <a:solidFill>
                  <a:schemeClr val="dk1"/>
                </a:solidFill>
              </a:rPr>
              <a:t>dapat</a:t>
            </a:r>
            <a:r>
              <a:rPr lang="en-US" sz="1050" dirty="0">
                <a:solidFill>
                  <a:schemeClr val="dk1"/>
                </a:solidFill>
              </a:rPr>
              <a:t> </a:t>
            </a:r>
            <a:r>
              <a:rPr lang="en-US" sz="1050" dirty="0" err="1">
                <a:solidFill>
                  <a:schemeClr val="dk1"/>
                </a:solidFill>
              </a:rPr>
              <a:t>dijabarkan</a:t>
            </a:r>
            <a:r>
              <a:rPr lang="en-US" sz="1050" dirty="0">
                <a:solidFill>
                  <a:schemeClr val="dk1"/>
                </a:solidFill>
              </a:rPr>
              <a:t> </a:t>
            </a:r>
            <a:r>
              <a:rPr lang="en-US" sz="1050" dirty="0" err="1">
                <a:solidFill>
                  <a:schemeClr val="dk1"/>
                </a:solidFill>
              </a:rPr>
              <a:t>sebagai</a:t>
            </a:r>
            <a:r>
              <a:rPr lang="en-US" sz="1050" dirty="0">
                <a:solidFill>
                  <a:schemeClr val="dk1"/>
                </a:solidFill>
              </a:rPr>
              <a:t> </a:t>
            </a:r>
            <a:r>
              <a:rPr lang="en-US" sz="1050" dirty="0" err="1">
                <a:solidFill>
                  <a:schemeClr val="dk1"/>
                </a:solidFill>
              </a:rPr>
              <a:t>berikut</a:t>
            </a:r>
            <a:r>
              <a:rPr lang="en-US" sz="1050" dirty="0">
                <a:solidFill>
                  <a:schemeClr val="dk1"/>
                </a:solidFill>
              </a:rPr>
              <a:t> :</a:t>
            </a:r>
          </a:p>
          <a:p>
            <a:pPr marL="361950" indent="-228600">
              <a:buClr>
                <a:schemeClr val="dk1"/>
              </a:buClr>
              <a:buSzPct val="100000"/>
              <a:buFont typeface="Arial"/>
              <a:buAutoNum type="arabicPeriod"/>
            </a:pPr>
            <a:r>
              <a:rPr lang="en-US" sz="1050" dirty="0" err="1">
                <a:solidFill>
                  <a:schemeClr val="dk1"/>
                </a:solidFill>
              </a:rPr>
              <a:t>customers_dataset</a:t>
            </a:r>
            <a:r>
              <a:rPr lang="en-US" sz="1050" dirty="0">
                <a:solidFill>
                  <a:schemeClr val="dk1"/>
                </a:solidFill>
              </a:rPr>
              <a:t> </a:t>
            </a:r>
            <a:r>
              <a:rPr lang="en-US" sz="1050" dirty="0" err="1">
                <a:solidFill>
                  <a:schemeClr val="dk1"/>
                </a:solidFill>
              </a:rPr>
              <a:t>berhubungan</a:t>
            </a:r>
            <a:r>
              <a:rPr lang="en-US" sz="1050" dirty="0">
                <a:solidFill>
                  <a:schemeClr val="dk1"/>
                </a:solidFill>
              </a:rPr>
              <a:t> </a:t>
            </a:r>
            <a:r>
              <a:rPr lang="en-US" sz="1050" dirty="0" err="1">
                <a:solidFill>
                  <a:schemeClr val="dk1"/>
                </a:solidFill>
              </a:rPr>
              <a:t>secara</a:t>
            </a:r>
            <a:r>
              <a:rPr lang="en-US" sz="1050" dirty="0">
                <a:solidFill>
                  <a:schemeClr val="dk1"/>
                </a:solidFill>
              </a:rPr>
              <a:t> </a:t>
            </a:r>
            <a:r>
              <a:rPr lang="en-US" sz="1050" b="1" dirty="0">
                <a:solidFill>
                  <a:schemeClr val="dk1"/>
                </a:solidFill>
              </a:rPr>
              <a:t>one to many </a:t>
            </a:r>
            <a:r>
              <a:rPr lang="en-US" sz="1050" dirty="0" err="1">
                <a:solidFill>
                  <a:schemeClr val="dk1"/>
                </a:solidFill>
              </a:rPr>
              <a:t>dengan</a:t>
            </a:r>
            <a:r>
              <a:rPr lang="en-US" sz="1050" dirty="0">
                <a:solidFill>
                  <a:schemeClr val="dk1"/>
                </a:solidFill>
              </a:rPr>
              <a:t> </a:t>
            </a:r>
            <a:r>
              <a:rPr lang="en-US" sz="1050" dirty="0" err="1">
                <a:solidFill>
                  <a:schemeClr val="dk1"/>
                </a:solidFill>
              </a:rPr>
              <a:t>order_dataset</a:t>
            </a:r>
            <a:r>
              <a:rPr lang="en-US" sz="1050" dirty="0">
                <a:solidFill>
                  <a:schemeClr val="dk1"/>
                </a:solidFill>
              </a:rPr>
              <a:t> </a:t>
            </a:r>
            <a:r>
              <a:rPr lang="en-US" sz="1050" dirty="0" err="1">
                <a:solidFill>
                  <a:schemeClr val="dk1"/>
                </a:solidFill>
              </a:rPr>
              <a:t>dimana</a:t>
            </a:r>
            <a:r>
              <a:rPr lang="en-US" sz="1050" dirty="0">
                <a:solidFill>
                  <a:schemeClr val="dk1"/>
                </a:solidFill>
              </a:rPr>
              <a:t> </a:t>
            </a:r>
            <a:r>
              <a:rPr lang="en-US" sz="1050" dirty="0" err="1">
                <a:solidFill>
                  <a:schemeClr val="dk1"/>
                </a:solidFill>
              </a:rPr>
              <a:t>satu</a:t>
            </a:r>
            <a:r>
              <a:rPr lang="en-US" sz="1050" dirty="0">
                <a:solidFill>
                  <a:schemeClr val="dk1"/>
                </a:solidFill>
              </a:rPr>
              <a:t> customer </a:t>
            </a:r>
            <a:r>
              <a:rPr lang="en-US" sz="1050" dirty="0" err="1">
                <a:solidFill>
                  <a:schemeClr val="dk1"/>
                </a:solidFill>
              </a:rPr>
              <a:t>dapat</a:t>
            </a:r>
            <a:r>
              <a:rPr lang="en-US" sz="1050" dirty="0">
                <a:solidFill>
                  <a:schemeClr val="dk1"/>
                </a:solidFill>
              </a:rPr>
              <a:t> </a:t>
            </a:r>
            <a:r>
              <a:rPr lang="en-US" sz="1050" dirty="0" err="1">
                <a:solidFill>
                  <a:schemeClr val="dk1"/>
                </a:solidFill>
              </a:rPr>
              <a:t>melakukan</a:t>
            </a:r>
            <a:r>
              <a:rPr lang="en-US" sz="1050" dirty="0">
                <a:solidFill>
                  <a:schemeClr val="dk1"/>
                </a:solidFill>
              </a:rPr>
              <a:t> order </a:t>
            </a:r>
            <a:r>
              <a:rPr lang="en-US" sz="1050" dirty="0" err="1">
                <a:solidFill>
                  <a:schemeClr val="dk1"/>
                </a:solidFill>
              </a:rPr>
              <a:t>lebih</a:t>
            </a:r>
            <a:r>
              <a:rPr lang="en-US" sz="1050" dirty="0">
                <a:solidFill>
                  <a:schemeClr val="dk1"/>
                </a:solidFill>
              </a:rPr>
              <a:t> </a:t>
            </a:r>
            <a:r>
              <a:rPr lang="en-US" sz="1050" dirty="0" err="1">
                <a:solidFill>
                  <a:schemeClr val="dk1"/>
                </a:solidFill>
              </a:rPr>
              <a:t>dari</a:t>
            </a:r>
            <a:r>
              <a:rPr lang="en-US" sz="1050" dirty="0">
                <a:solidFill>
                  <a:schemeClr val="dk1"/>
                </a:solidFill>
              </a:rPr>
              <a:t> </a:t>
            </a:r>
            <a:r>
              <a:rPr lang="en-US" sz="1050" dirty="0" err="1">
                <a:solidFill>
                  <a:schemeClr val="dk1"/>
                </a:solidFill>
              </a:rPr>
              <a:t>satu</a:t>
            </a:r>
            <a:r>
              <a:rPr lang="en-US" sz="1050" dirty="0">
                <a:solidFill>
                  <a:schemeClr val="dk1"/>
                </a:solidFill>
              </a:rPr>
              <a:t> kali.</a:t>
            </a:r>
          </a:p>
          <a:p>
            <a:pPr marL="361950" indent="-228600">
              <a:buClr>
                <a:schemeClr val="dk1"/>
              </a:buClr>
              <a:buSzPct val="100000"/>
              <a:buFont typeface="Arial"/>
              <a:buAutoNum type="arabicPeriod"/>
            </a:pPr>
            <a:r>
              <a:rPr lang="en-US" sz="1050" dirty="0" err="1">
                <a:solidFill>
                  <a:schemeClr val="dk1"/>
                </a:solidFill>
              </a:rPr>
              <a:t>sellers_dataset</a:t>
            </a:r>
            <a:r>
              <a:rPr lang="en-US" sz="1050" dirty="0">
                <a:solidFill>
                  <a:schemeClr val="dk1"/>
                </a:solidFill>
              </a:rPr>
              <a:t> </a:t>
            </a:r>
            <a:r>
              <a:rPr lang="en-US" sz="1050" dirty="0" err="1">
                <a:solidFill>
                  <a:schemeClr val="dk1"/>
                </a:solidFill>
              </a:rPr>
              <a:t>berhubungan</a:t>
            </a:r>
            <a:r>
              <a:rPr lang="en-US" sz="1050" dirty="0">
                <a:solidFill>
                  <a:schemeClr val="dk1"/>
                </a:solidFill>
              </a:rPr>
              <a:t> </a:t>
            </a:r>
            <a:r>
              <a:rPr lang="en-US" sz="1050" dirty="0" err="1">
                <a:solidFill>
                  <a:schemeClr val="dk1"/>
                </a:solidFill>
              </a:rPr>
              <a:t>secara</a:t>
            </a:r>
            <a:r>
              <a:rPr lang="en-US" sz="1050" dirty="0">
                <a:solidFill>
                  <a:schemeClr val="dk1"/>
                </a:solidFill>
              </a:rPr>
              <a:t> </a:t>
            </a:r>
            <a:r>
              <a:rPr lang="en-US" sz="1050" b="1" dirty="0">
                <a:solidFill>
                  <a:schemeClr val="dk1"/>
                </a:solidFill>
              </a:rPr>
              <a:t>one to many </a:t>
            </a:r>
            <a:r>
              <a:rPr lang="en-US" sz="1050" dirty="0" err="1">
                <a:solidFill>
                  <a:schemeClr val="dk1"/>
                </a:solidFill>
              </a:rPr>
              <a:t>dengan</a:t>
            </a:r>
            <a:r>
              <a:rPr lang="en-US" sz="1050" dirty="0">
                <a:solidFill>
                  <a:schemeClr val="dk1"/>
                </a:solidFill>
              </a:rPr>
              <a:t> </a:t>
            </a:r>
            <a:r>
              <a:rPr lang="en-US" sz="1050" dirty="0" err="1">
                <a:solidFill>
                  <a:schemeClr val="dk1"/>
                </a:solidFill>
              </a:rPr>
              <a:t>order_items_dataset</a:t>
            </a:r>
            <a:r>
              <a:rPr lang="en-US" sz="1050" dirty="0">
                <a:solidFill>
                  <a:schemeClr val="dk1"/>
                </a:solidFill>
              </a:rPr>
              <a:t> </a:t>
            </a:r>
            <a:r>
              <a:rPr lang="en-US" sz="1050" dirty="0" err="1">
                <a:solidFill>
                  <a:schemeClr val="dk1"/>
                </a:solidFill>
              </a:rPr>
              <a:t>dimana</a:t>
            </a:r>
            <a:r>
              <a:rPr lang="en-US" sz="1050" dirty="0">
                <a:solidFill>
                  <a:schemeClr val="dk1"/>
                </a:solidFill>
              </a:rPr>
              <a:t> </a:t>
            </a:r>
            <a:r>
              <a:rPr lang="en-US" sz="1050" dirty="0" err="1">
                <a:solidFill>
                  <a:schemeClr val="dk1"/>
                </a:solidFill>
              </a:rPr>
              <a:t>satu</a:t>
            </a:r>
            <a:r>
              <a:rPr lang="en-US" sz="1050" dirty="0">
                <a:solidFill>
                  <a:schemeClr val="dk1"/>
                </a:solidFill>
              </a:rPr>
              <a:t> seller </a:t>
            </a:r>
            <a:r>
              <a:rPr lang="en-US" sz="1050" dirty="0" err="1">
                <a:solidFill>
                  <a:schemeClr val="dk1"/>
                </a:solidFill>
              </a:rPr>
              <a:t>dapat</a:t>
            </a:r>
            <a:r>
              <a:rPr lang="en-US" sz="1050" dirty="0">
                <a:solidFill>
                  <a:schemeClr val="dk1"/>
                </a:solidFill>
              </a:rPr>
              <a:t> </a:t>
            </a:r>
            <a:r>
              <a:rPr lang="en-US" sz="1050" dirty="0" err="1">
                <a:solidFill>
                  <a:schemeClr val="dk1"/>
                </a:solidFill>
              </a:rPr>
              <a:t>menjual</a:t>
            </a:r>
            <a:r>
              <a:rPr lang="en-US" sz="1050" dirty="0">
                <a:solidFill>
                  <a:schemeClr val="dk1"/>
                </a:solidFill>
              </a:rPr>
              <a:t> </a:t>
            </a:r>
            <a:r>
              <a:rPr lang="en-US" sz="1050" dirty="0" err="1">
                <a:solidFill>
                  <a:schemeClr val="dk1"/>
                </a:solidFill>
              </a:rPr>
              <a:t>lebih</a:t>
            </a:r>
            <a:r>
              <a:rPr lang="en-US" sz="1050" dirty="0">
                <a:solidFill>
                  <a:schemeClr val="dk1"/>
                </a:solidFill>
              </a:rPr>
              <a:t> </a:t>
            </a:r>
            <a:r>
              <a:rPr lang="en-US" sz="1050" dirty="0" err="1">
                <a:solidFill>
                  <a:schemeClr val="dk1"/>
                </a:solidFill>
              </a:rPr>
              <a:t>dari</a:t>
            </a:r>
            <a:r>
              <a:rPr lang="en-US" sz="1050" dirty="0">
                <a:solidFill>
                  <a:schemeClr val="dk1"/>
                </a:solidFill>
              </a:rPr>
              <a:t> 1 items</a:t>
            </a:r>
          </a:p>
          <a:p>
            <a:pPr marL="361950" indent="-228600">
              <a:buClr>
                <a:schemeClr val="dk1"/>
              </a:buClr>
              <a:buSzPct val="100000"/>
              <a:buFont typeface="Arial"/>
              <a:buAutoNum type="arabicPeriod"/>
            </a:pPr>
            <a:r>
              <a:rPr lang="en-US" sz="1050" dirty="0" err="1">
                <a:solidFill>
                  <a:schemeClr val="dk1"/>
                </a:solidFill>
              </a:rPr>
              <a:t>product_dataset</a:t>
            </a:r>
            <a:r>
              <a:rPr lang="en-US" sz="1050" dirty="0">
                <a:solidFill>
                  <a:schemeClr val="dk1"/>
                </a:solidFill>
              </a:rPr>
              <a:t> </a:t>
            </a:r>
            <a:r>
              <a:rPr lang="en-US" sz="1050" dirty="0" err="1">
                <a:solidFill>
                  <a:schemeClr val="dk1"/>
                </a:solidFill>
              </a:rPr>
              <a:t>berhubungan</a:t>
            </a:r>
            <a:r>
              <a:rPr lang="en-US" sz="1050" dirty="0">
                <a:solidFill>
                  <a:schemeClr val="dk1"/>
                </a:solidFill>
              </a:rPr>
              <a:t> </a:t>
            </a:r>
            <a:r>
              <a:rPr lang="en-US" sz="1050" dirty="0" err="1">
                <a:solidFill>
                  <a:schemeClr val="dk1"/>
                </a:solidFill>
              </a:rPr>
              <a:t>secara</a:t>
            </a:r>
            <a:r>
              <a:rPr lang="en-US" sz="1050" dirty="0">
                <a:solidFill>
                  <a:schemeClr val="dk1"/>
                </a:solidFill>
              </a:rPr>
              <a:t> </a:t>
            </a:r>
            <a:r>
              <a:rPr lang="en-US" sz="1050" b="1" dirty="0">
                <a:solidFill>
                  <a:schemeClr val="dk1"/>
                </a:solidFill>
              </a:rPr>
              <a:t>one to many </a:t>
            </a:r>
            <a:r>
              <a:rPr lang="en-US" sz="1050" dirty="0" err="1">
                <a:solidFill>
                  <a:schemeClr val="dk1"/>
                </a:solidFill>
              </a:rPr>
              <a:t>dengan</a:t>
            </a:r>
            <a:r>
              <a:rPr lang="en-US" sz="1050" dirty="0">
                <a:solidFill>
                  <a:schemeClr val="dk1"/>
                </a:solidFill>
              </a:rPr>
              <a:t> </a:t>
            </a:r>
            <a:r>
              <a:rPr lang="en-US" sz="1050" dirty="0" err="1">
                <a:solidFill>
                  <a:schemeClr val="dk1"/>
                </a:solidFill>
              </a:rPr>
              <a:t>order_items_dataset</a:t>
            </a:r>
            <a:r>
              <a:rPr lang="en-US" sz="1050" dirty="0">
                <a:solidFill>
                  <a:schemeClr val="dk1"/>
                </a:solidFill>
              </a:rPr>
              <a:t> </a:t>
            </a:r>
            <a:r>
              <a:rPr lang="en-US" sz="1050" dirty="0" err="1">
                <a:solidFill>
                  <a:schemeClr val="dk1"/>
                </a:solidFill>
              </a:rPr>
              <a:t>dimana</a:t>
            </a:r>
            <a:r>
              <a:rPr lang="en-US" sz="1050" dirty="0">
                <a:solidFill>
                  <a:schemeClr val="dk1"/>
                </a:solidFill>
              </a:rPr>
              <a:t> </a:t>
            </a:r>
            <a:r>
              <a:rPr lang="en-US" sz="1050" dirty="0" err="1">
                <a:solidFill>
                  <a:schemeClr val="dk1"/>
                </a:solidFill>
              </a:rPr>
              <a:t>satu</a:t>
            </a:r>
            <a:r>
              <a:rPr lang="en-US" sz="1050" dirty="0">
                <a:solidFill>
                  <a:schemeClr val="dk1"/>
                </a:solidFill>
              </a:rPr>
              <a:t> </a:t>
            </a:r>
            <a:r>
              <a:rPr lang="en-US" sz="1050" dirty="0" err="1">
                <a:solidFill>
                  <a:schemeClr val="dk1"/>
                </a:solidFill>
              </a:rPr>
              <a:t>jenis</a:t>
            </a:r>
            <a:r>
              <a:rPr lang="en-US" sz="1050" dirty="0">
                <a:solidFill>
                  <a:schemeClr val="dk1"/>
                </a:solidFill>
              </a:rPr>
              <a:t> </a:t>
            </a:r>
            <a:r>
              <a:rPr lang="en-US" sz="1050" dirty="0" err="1">
                <a:solidFill>
                  <a:schemeClr val="dk1"/>
                </a:solidFill>
              </a:rPr>
              <a:t>produk</a:t>
            </a:r>
            <a:r>
              <a:rPr lang="en-US" sz="1050" dirty="0">
                <a:solidFill>
                  <a:schemeClr val="dk1"/>
                </a:solidFill>
              </a:rPr>
              <a:t> </a:t>
            </a:r>
            <a:r>
              <a:rPr lang="en-US" sz="1050" dirty="0" err="1">
                <a:solidFill>
                  <a:schemeClr val="dk1"/>
                </a:solidFill>
              </a:rPr>
              <a:t>dapat</a:t>
            </a:r>
            <a:r>
              <a:rPr lang="en-US" sz="1050" dirty="0">
                <a:solidFill>
                  <a:schemeClr val="dk1"/>
                </a:solidFill>
              </a:rPr>
              <a:t> </a:t>
            </a:r>
            <a:r>
              <a:rPr lang="en-US" sz="1050" dirty="0" err="1">
                <a:solidFill>
                  <a:schemeClr val="dk1"/>
                </a:solidFill>
              </a:rPr>
              <a:t>terjual</a:t>
            </a:r>
            <a:r>
              <a:rPr lang="en-US" sz="1050" dirty="0">
                <a:solidFill>
                  <a:schemeClr val="dk1"/>
                </a:solidFill>
              </a:rPr>
              <a:t> </a:t>
            </a:r>
            <a:r>
              <a:rPr lang="en-US" sz="1050" dirty="0" err="1">
                <a:solidFill>
                  <a:schemeClr val="dk1"/>
                </a:solidFill>
              </a:rPr>
              <a:t>lebih</a:t>
            </a:r>
            <a:r>
              <a:rPr lang="en-US" sz="1050" dirty="0">
                <a:solidFill>
                  <a:schemeClr val="dk1"/>
                </a:solidFill>
              </a:rPr>
              <a:t> </a:t>
            </a:r>
            <a:r>
              <a:rPr lang="en-US" sz="1050" dirty="0" err="1">
                <a:solidFill>
                  <a:schemeClr val="dk1"/>
                </a:solidFill>
              </a:rPr>
              <a:t>dari</a:t>
            </a:r>
            <a:r>
              <a:rPr lang="en-US" sz="1050" dirty="0">
                <a:solidFill>
                  <a:schemeClr val="dk1"/>
                </a:solidFill>
              </a:rPr>
              <a:t> 1 kali</a:t>
            </a:r>
          </a:p>
          <a:p>
            <a:pPr marL="361950" indent="-228600">
              <a:buClr>
                <a:schemeClr val="dk1"/>
              </a:buClr>
              <a:buSzPct val="100000"/>
              <a:buAutoNum type="arabicPeriod"/>
            </a:pPr>
            <a:r>
              <a:rPr lang="en-US" sz="1050" dirty="0" err="1">
                <a:solidFill>
                  <a:schemeClr val="dk1"/>
                </a:solidFill>
              </a:rPr>
              <a:t>geolocation_dataset</a:t>
            </a:r>
            <a:r>
              <a:rPr lang="en-US" sz="1050" dirty="0">
                <a:solidFill>
                  <a:schemeClr val="dk1"/>
                </a:solidFill>
              </a:rPr>
              <a:t> </a:t>
            </a:r>
            <a:r>
              <a:rPr lang="en-US" sz="1050" dirty="0" err="1">
                <a:solidFill>
                  <a:schemeClr val="dk1"/>
                </a:solidFill>
              </a:rPr>
              <a:t>berhubungan</a:t>
            </a:r>
            <a:r>
              <a:rPr lang="en-US" sz="1050" dirty="0">
                <a:solidFill>
                  <a:schemeClr val="dk1"/>
                </a:solidFill>
              </a:rPr>
              <a:t> </a:t>
            </a:r>
            <a:r>
              <a:rPr lang="en-US" sz="1050" dirty="0" err="1">
                <a:solidFill>
                  <a:schemeClr val="dk1"/>
                </a:solidFill>
              </a:rPr>
              <a:t>secara</a:t>
            </a:r>
            <a:r>
              <a:rPr lang="en-US" sz="1050" dirty="0">
                <a:solidFill>
                  <a:schemeClr val="dk1"/>
                </a:solidFill>
              </a:rPr>
              <a:t> </a:t>
            </a:r>
            <a:r>
              <a:rPr lang="en-US" sz="1050" b="1" dirty="0">
                <a:solidFill>
                  <a:schemeClr val="dk1"/>
                </a:solidFill>
              </a:rPr>
              <a:t>many to many </a:t>
            </a:r>
            <a:r>
              <a:rPr lang="en-US" sz="1050" dirty="0" err="1">
                <a:solidFill>
                  <a:schemeClr val="dk1"/>
                </a:solidFill>
              </a:rPr>
              <a:t>dengan</a:t>
            </a:r>
            <a:r>
              <a:rPr lang="en-US" sz="1050" dirty="0">
                <a:solidFill>
                  <a:schemeClr val="dk1"/>
                </a:solidFill>
              </a:rPr>
              <a:t> </a:t>
            </a:r>
            <a:r>
              <a:rPr lang="en-US" sz="1050" dirty="0" err="1">
                <a:solidFill>
                  <a:schemeClr val="dk1"/>
                </a:solidFill>
              </a:rPr>
              <a:t>sellers_dataset</a:t>
            </a:r>
            <a:r>
              <a:rPr lang="en-US" sz="1050" dirty="0">
                <a:solidFill>
                  <a:schemeClr val="dk1"/>
                </a:solidFill>
              </a:rPr>
              <a:t> dan </a:t>
            </a:r>
            <a:r>
              <a:rPr lang="en-US" sz="1050" dirty="0" err="1">
                <a:solidFill>
                  <a:schemeClr val="dk1"/>
                </a:solidFill>
              </a:rPr>
              <a:t>customers_dataset</a:t>
            </a:r>
            <a:r>
              <a:rPr lang="en-US" sz="1050" dirty="0">
                <a:solidFill>
                  <a:schemeClr val="dk1"/>
                </a:solidFill>
              </a:rPr>
              <a:t> </a:t>
            </a:r>
            <a:r>
              <a:rPr lang="en-US" sz="1050" dirty="0" err="1">
                <a:solidFill>
                  <a:schemeClr val="dk1"/>
                </a:solidFill>
              </a:rPr>
              <a:t>dimana</a:t>
            </a:r>
            <a:r>
              <a:rPr lang="en-US" sz="1050" dirty="0">
                <a:solidFill>
                  <a:schemeClr val="dk1"/>
                </a:solidFill>
              </a:rPr>
              <a:t> pada </a:t>
            </a:r>
            <a:r>
              <a:rPr lang="en-US" sz="1050" dirty="0" err="1">
                <a:solidFill>
                  <a:schemeClr val="dk1"/>
                </a:solidFill>
              </a:rPr>
              <a:t>satu</a:t>
            </a:r>
            <a:r>
              <a:rPr lang="en-US" sz="1050" dirty="0">
                <a:solidFill>
                  <a:schemeClr val="dk1"/>
                </a:solidFill>
              </a:rPr>
              <a:t> </a:t>
            </a:r>
            <a:r>
              <a:rPr lang="en-US" sz="1050" dirty="0" err="1">
                <a:solidFill>
                  <a:schemeClr val="dk1"/>
                </a:solidFill>
              </a:rPr>
              <a:t>lokasi</a:t>
            </a:r>
            <a:r>
              <a:rPr lang="en-US" sz="1050" dirty="0">
                <a:solidFill>
                  <a:schemeClr val="dk1"/>
                </a:solidFill>
              </a:rPr>
              <a:t> zip code </a:t>
            </a:r>
            <a:r>
              <a:rPr lang="en-US" sz="1050" dirty="0" err="1">
                <a:solidFill>
                  <a:schemeClr val="dk1"/>
                </a:solidFill>
              </a:rPr>
              <a:t>dapat</a:t>
            </a:r>
            <a:r>
              <a:rPr lang="en-US" sz="1050" dirty="0">
                <a:solidFill>
                  <a:schemeClr val="dk1"/>
                </a:solidFill>
              </a:rPr>
              <a:t> </a:t>
            </a:r>
            <a:r>
              <a:rPr lang="en-US" sz="1050" dirty="0" err="1">
                <a:solidFill>
                  <a:schemeClr val="dk1"/>
                </a:solidFill>
              </a:rPr>
              <a:t>terdapat</a:t>
            </a:r>
            <a:r>
              <a:rPr lang="en-US" sz="1050" dirty="0">
                <a:solidFill>
                  <a:schemeClr val="dk1"/>
                </a:solidFill>
              </a:rPr>
              <a:t> </a:t>
            </a:r>
            <a:r>
              <a:rPr lang="en-US" sz="1050" dirty="0" err="1">
                <a:solidFill>
                  <a:schemeClr val="dk1"/>
                </a:solidFill>
              </a:rPr>
              <a:t>lebih</a:t>
            </a:r>
            <a:r>
              <a:rPr lang="en-US" sz="1050" dirty="0">
                <a:solidFill>
                  <a:schemeClr val="dk1"/>
                </a:solidFill>
              </a:rPr>
              <a:t> </a:t>
            </a:r>
            <a:r>
              <a:rPr lang="en-US" sz="1050" dirty="0" err="1">
                <a:solidFill>
                  <a:schemeClr val="dk1"/>
                </a:solidFill>
              </a:rPr>
              <a:t>dari</a:t>
            </a:r>
            <a:r>
              <a:rPr lang="en-US" sz="1050" dirty="0">
                <a:solidFill>
                  <a:schemeClr val="dk1"/>
                </a:solidFill>
              </a:rPr>
              <a:t> </a:t>
            </a:r>
            <a:r>
              <a:rPr lang="en-US" sz="1050" dirty="0" err="1">
                <a:solidFill>
                  <a:schemeClr val="dk1"/>
                </a:solidFill>
              </a:rPr>
              <a:t>satu</a:t>
            </a:r>
            <a:r>
              <a:rPr lang="en-US" sz="1050" dirty="0">
                <a:solidFill>
                  <a:schemeClr val="dk1"/>
                </a:solidFill>
              </a:rPr>
              <a:t> seller dan </a:t>
            </a:r>
            <a:r>
              <a:rPr lang="en-US" sz="1050" dirty="0" err="1">
                <a:solidFill>
                  <a:schemeClr val="dk1"/>
                </a:solidFill>
              </a:rPr>
              <a:t>atau</a:t>
            </a:r>
            <a:r>
              <a:rPr lang="en-US" sz="1050" dirty="0">
                <a:solidFill>
                  <a:schemeClr val="dk1"/>
                </a:solidFill>
              </a:rPr>
              <a:t> customers, </a:t>
            </a:r>
            <a:r>
              <a:rPr lang="en-US" sz="1050" dirty="0" err="1">
                <a:solidFill>
                  <a:schemeClr val="dk1"/>
                </a:solidFill>
              </a:rPr>
              <a:t>selain</a:t>
            </a:r>
            <a:r>
              <a:rPr lang="en-US" sz="1050" dirty="0">
                <a:solidFill>
                  <a:schemeClr val="dk1"/>
                </a:solidFill>
              </a:rPr>
              <a:t> </a:t>
            </a:r>
            <a:r>
              <a:rPr lang="en-US" sz="1050" dirty="0" err="1">
                <a:solidFill>
                  <a:schemeClr val="dk1"/>
                </a:solidFill>
              </a:rPr>
              <a:t>itu</a:t>
            </a:r>
            <a:r>
              <a:rPr lang="en-US" sz="1050" dirty="0">
                <a:solidFill>
                  <a:schemeClr val="dk1"/>
                </a:solidFill>
              </a:rPr>
              <a:t> pada </a:t>
            </a:r>
            <a:r>
              <a:rPr lang="en-US" sz="1050" dirty="0" err="1">
                <a:solidFill>
                  <a:schemeClr val="dk1"/>
                </a:solidFill>
              </a:rPr>
              <a:t>satu</a:t>
            </a:r>
            <a:r>
              <a:rPr lang="en-US" sz="1050" dirty="0">
                <a:solidFill>
                  <a:schemeClr val="dk1"/>
                </a:solidFill>
              </a:rPr>
              <a:t> wilayah zip code seller dan customer </a:t>
            </a:r>
            <a:r>
              <a:rPr lang="en-US" sz="1050" dirty="0" err="1">
                <a:solidFill>
                  <a:schemeClr val="dk1"/>
                </a:solidFill>
              </a:rPr>
              <a:t>dapat</a:t>
            </a:r>
            <a:r>
              <a:rPr lang="en-US" sz="1050" dirty="0">
                <a:solidFill>
                  <a:schemeClr val="dk1"/>
                </a:solidFill>
              </a:rPr>
              <a:t> </a:t>
            </a:r>
            <a:r>
              <a:rPr lang="en-US" sz="1050" dirty="0" err="1">
                <a:solidFill>
                  <a:schemeClr val="dk1"/>
                </a:solidFill>
              </a:rPr>
              <a:t>terdapat</a:t>
            </a:r>
            <a:r>
              <a:rPr lang="en-US" sz="1050" dirty="0">
                <a:solidFill>
                  <a:schemeClr val="dk1"/>
                </a:solidFill>
              </a:rPr>
              <a:t> </a:t>
            </a:r>
            <a:r>
              <a:rPr lang="en-US" sz="1050" dirty="0" err="1">
                <a:solidFill>
                  <a:schemeClr val="dk1"/>
                </a:solidFill>
              </a:rPr>
              <a:t>lebih</a:t>
            </a:r>
            <a:r>
              <a:rPr lang="en-US" sz="1050" dirty="0">
                <a:solidFill>
                  <a:schemeClr val="dk1"/>
                </a:solidFill>
              </a:rPr>
              <a:t> </a:t>
            </a:r>
            <a:r>
              <a:rPr lang="en-US" sz="1050" dirty="0" err="1">
                <a:solidFill>
                  <a:schemeClr val="dk1"/>
                </a:solidFill>
              </a:rPr>
              <a:t>dari</a:t>
            </a:r>
            <a:r>
              <a:rPr lang="en-US" sz="1050" dirty="0">
                <a:solidFill>
                  <a:schemeClr val="dk1"/>
                </a:solidFill>
              </a:rPr>
              <a:t> </a:t>
            </a:r>
            <a:r>
              <a:rPr lang="en-US" sz="1050" dirty="0" err="1">
                <a:solidFill>
                  <a:schemeClr val="dk1"/>
                </a:solidFill>
              </a:rPr>
              <a:t>satu</a:t>
            </a:r>
            <a:r>
              <a:rPr lang="en-US" sz="1050" dirty="0">
                <a:solidFill>
                  <a:schemeClr val="dk1"/>
                </a:solidFill>
              </a:rPr>
              <a:t> </a:t>
            </a:r>
            <a:r>
              <a:rPr lang="en-US" sz="1050" dirty="0" err="1">
                <a:solidFill>
                  <a:schemeClr val="dk1"/>
                </a:solidFill>
              </a:rPr>
              <a:t>titik</a:t>
            </a:r>
            <a:r>
              <a:rPr lang="en-US" sz="1050" dirty="0">
                <a:solidFill>
                  <a:schemeClr val="dk1"/>
                </a:solidFill>
              </a:rPr>
              <a:t> data </a:t>
            </a:r>
            <a:r>
              <a:rPr lang="en-US" sz="1050" dirty="0" err="1">
                <a:solidFill>
                  <a:schemeClr val="dk1"/>
                </a:solidFill>
              </a:rPr>
              <a:t>lokasi</a:t>
            </a:r>
            <a:r>
              <a:rPr lang="en-US" sz="1050" dirty="0">
                <a:solidFill>
                  <a:schemeClr val="dk1"/>
                </a:solidFill>
              </a:rPr>
              <a:t>.</a:t>
            </a:r>
          </a:p>
          <a:p>
            <a:pPr marL="361950" indent="-228600">
              <a:buClr>
                <a:schemeClr val="dk1"/>
              </a:buClr>
              <a:buSzPct val="100000"/>
              <a:buFont typeface="Arial"/>
              <a:buAutoNum type="arabicPeriod"/>
            </a:pPr>
            <a:r>
              <a:rPr lang="en-US" sz="1050" dirty="0" err="1">
                <a:solidFill>
                  <a:schemeClr val="dk1"/>
                </a:solidFill>
              </a:rPr>
              <a:t>order_dataset</a:t>
            </a:r>
            <a:r>
              <a:rPr lang="en-US" sz="1050" dirty="0">
                <a:solidFill>
                  <a:schemeClr val="dk1"/>
                </a:solidFill>
              </a:rPr>
              <a:t> </a:t>
            </a:r>
            <a:r>
              <a:rPr lang="en-US" sz="1050" dirty="0" err="1">
                <a:solidFill>
                  <a:schemeClr val="dk1"/>
                </a:solidFill>
              </a:rPr>
              <a:t>berhubungan</a:t>
            </a:r>
            <a:r>
              <a:rPr lang="en-US" sz="1050" dirty="0">
                <a:solidFill>
                  <a:schemeClr val="dk1"/>
                </a:solidFill>
              </a:rPr>
              <a:t> </a:t>
            </a:r>
            <a:r>
              <a:rPr lang="en-US" sz="1050" dirty="0" err="1">
                <a:solidFill>
                  <a:schemeClr val="dk1"/>
                </a:solidFill>
              </a:rPr>
              <a:t>secara</a:t>
            </a:r>
            <a:r>
              <a:rPr lang="en-US" sz="1050" dirty="0">
                <a:solidFill>
                  <a:schemeClr val="dk1"/>
                </a:solidFill>
              </a:rPr>
              <a:t> </a:t>
            </a:r>
            <a:r>
              <a:rPr lang="en-US" sz="1050" b="1" dirty="0">
                <a:solidFill>
                  <a:schemeClr val="dk1"/>
                </a:solidFill>
              </a:rPr>
              <a:t>one to many </a:t>
            </a:r>
            <a:r>
              <a:rPr lang="en-US" sz="1050" dirty="0" err="1">
                <a:solidFill>
                  <a:schemeClr val="dk1"/>
                </a:solidFill>
              </a:rPr>
              <a:t>dengan</a:t>
            </a:r>
            <a:r>
              <a:rPr lang="en-US" sz="1050" dirty="0">
                <a:solidFill>
                  <a:schemeClr val="dk1"/>
                </a:solidFill>
              </a:rPr>
              <a:t> </a:t>
            </a:r>
            <a:r>
              <a:rPr lang="en-US" sz="1050" dirty="0" err="1">
                <a:solidFill>
                  <a:schemeClr val="dk1"/>
                </a:solidFill>
              </a:rPr>
              <a:t>order_review</a:t>
            </a:r>
            <a:r>
              <a:rPr lang="en-US" sz="1050" dirty="0">
                <a:solidFill>
                  <a:schemeClr val="dk1"/>
                </a:solidFill>
              </a:rPr>
              <a:t> dataset </a:t>
            </a:r>
            <a:r>
              <a:rPr lang="en-US" sz="1050" dirty="0" err="1">
                <a:solidFill>
                  <a:schemeClr val="dk1"/>
                </a:solidFill>
              </a:rPr>
              <a:t>dimana</a:t>
            </a:r>
            <a:r>
              <a:rPr lang="en-US" sz="1050" dirty="0">
                <a:solidFill>
                  <a:schemeClr val="dk1"/>
                </a:solidFill>
              </a:rPr>
              <a:t> </a:t>
            </a:r>
            <a:r>
              <a:rPr lang="en-US" sz="1050" dirty="0" err="1">
                <a:solidFill>
                  <a:schemeClr val="dk1"/>
                </a:solidFill>
              </a:rPr>
              <a:t>satu</a:t>
            </a:r>
            <a:r>
              <a:rPr lang="en-US" sz="1050" dirty="0">
                <a:solidFill>
                  <a:schemeClr val="dk1"/>
                </a:solidFill>
              </a:rPr>
              <a:t> order </a:t>
            </a:r>
            <a:r>
              <a:rPr lang="en-US" sz="1050" dirty="0" err="1">
                <a:solidFill>
                  <a:schemeClr val="dk1"/>
                </a:solidFill>
              </a:rPr>
              <a:t>dapat</a:t>
            </a:r>
            <a:r>
              <a:rPr lang="en-US" sz="1050" dirty="0">
                <a:solidFill>
                  <a:schemeClr val="dk1"/>
                </a:solidFill>
              </a:rPr>
              <a:t> </a:t>
            </a:r>
            <a:r>
              <a:rPr lang="en-US" sz="1050" dirty="0" err="1">
                <a:solidFill>
                  <a:schemeClr val="dk1"/>
                </a:solidFill>
              </a:rPr>
              <a:t>memuat</a:t>
            </a:r>
            <a:r>
              <a:rPr lang="en-US" sz="1050" dirty="0">
                <a:solidFill>
                  <a:schemeClr val="dk1"/>
                </a:solidFill>
              </a:rPr>
              <a:t> </a:t>
            </a:r>
            <a:r>
              <a:rPr lang="en-US" sz="1050" dirty="0" err="1">
                <a:solidFill>
                  <a:schemeClr val="dk1"/>
                </a:solidFill>
              </a:rPr>
              <a:t>lebih</a:t>
            </a:r>
            <a:r>
              <a:rPr lang="en-US" sz="1050" dirty="0">
                <a:solidFill>
                  <a:schemeClr val="dk1"/>
                </a:solidFill>
              </a:rPr>
              <a:t> </a:t>
            </a:r>
            <a:r>
              <a:rPr lang="en-US" sz="1050" dirty="0" err="1">
                <a:solidFill>
                  <a:schemeClr val="dk1"/>
                </a:solidFill>
              </a:rPr>
              <a:t>dari</a:t>
            </a:r>
            <a:r>
              <a:rPr lang="en-US" sz="1050" dirty="0">
                <a:solidFill>
                  <a:schemeClr val="dk1"/>
                </a:solidFill>
              </a:rPr>
              <a:t> 1 review (</a:t>
            </a:r>
            <a:r>
              <a:rPr lang="en-US" sz="1050" dirty="0" err="1">
                <a:solidFill>
                  <a:schemeClr val="dk1"/>
                </a:solidFill>
              </a:rPr>
              <a:t>tergantung</a:t>
            </a:r>
            <a:r>
              <a:rPr lang="en-US" sz="1050" dirty="0">
                <a:solidFill>
                  <a:schemeClr val="dk1"/>
                </a:solidFill>
              </a:rPr>
              <a:t> </a:t>
            </a:r>
            <a:r>
              <a:rPr lang="en-US" sz="1050" dirty="0" err="1">
                <a:solidFill>
                  <a:schemeClr val="dk1"/>
                </a:solidFill>
              </a:rPr>
              <a:t>jumlah</a:t>
            </a:r>
            <a:r>
              <a:rPr lang="en-US" sz="1050" dirty="0">
                <a:solidFill>
                  <a:schemeClr val="dk1"/>
                </a:solidFill>
              </a:rPr>
              <a:t> item per </a:t>
            </a:r>
            <a:r>
              <a:rPr lang="en-US" sz="1050" dirty="0" err="1">
                <a:solidFill>
                  <a:schemeClr val="dk1"/>
                </a:solidFill>
              </a:rPr>
              <a:t>ordernya</a:t>
            </a:r>
            <a:r>
              <a:rPr lang="en-US" sz="1050" dirty="0">
                <a:solidFill>
                  <a:schemeClr val="dk1"/>
                </a:solidFill>
              </a:rPr>
              <a:t>).</a:t>
            </a:r>
          </a:p>
          <a:p>
            <a:pPr marL="361950" indent="-228600">
              <a:buClr>
                <a:schemeClr val="dk1"/>
              </a:buClr>
              <a:buSzPct val="100000"/>
              <a:buAutoNum type="arabicPeriod"/>
            </a:pPr>
            <a:r>
              <a:rPr lang="en-US" sz="1050" dirty="0" err="1">
                <a:solidFill>
                  <a:schemeClr val="dk1"/>
                </a:solidFill>
              </a:rPr>
              <a:t>order_dataset</a:t>
            </a:r>
            <a:r>
              <a:rPr lang="en-US" sz="1050" dirty="0">
                <a:solidFill>
                  <a:schemeClr val="dk1"/>
                </a:solidFill>
              </a:rPr>
              <a:t> </a:t>
            </a:r>
            <a:r>
              <a:rPr lang="en-US" sz="1050" dirty="0" err="1">
                <a:solidFill>
                  <a:schemeClr val="dk1"/>
                </a:solidFill>
              </a:rPr>
              <a:t>berhubungan</a:t>
            </a:r>
            <a:r>
              <a:rPr lang="en-US" sz="1050" dirty="0">
                <a:solidFill>
                  <a:schemeClr val="dk1"/>
                </a:solidFill>
              </a:rPr>
              <a:t> </a:t>
            </a:r>
            <a:r>
              <a:rPr lang="en-US" sz="1050" dirty="0" err="1">
                <a:solidFill>
                  <a:schemeClr val="dk1"/>
                </a:solidFill>
              </a:rPr>
              <a:t>secara</a:t>
            </a:r>
            <a:r>
              <a:rPr lang="en-US" sz="1050" dirty="0">
                <a:solidFill>
                  <a:schemeClr val="dk1"/>
                </a:solidFill>
              </a:rPr>
              <a:t> </a:t>
            </a:r>
            <a:r>
              <a:rPr lang="en-US" sz="1050" b="1" dirty="0">
                <a:solidFill>
                  <a:schemeClr val="dk1"/>
                </a:solidFill>
              </a:rPr>
              <a:t>one to many </a:t>
            </a:r>
            <a:r>
              <a:rPr lang="en-US" sz="1050" dirty="0" err="1">
                <a:solidFill>
                  <a:schemeClr val="dk1"/>
                </a:solidFill>
              </a:rPr>
              <a:t>dengan</a:t>
            </a:r>
            <a:r>
              <a:rPr lang="en-US" sz="1050" dirty="0">
                <a:solidFill>
                  <a:schemeClr val="dk1"/>
                </a:solidFill>
              </a:rPr>
              <a:t> </a:t>
            </a:r>
            <a:r>
              <a:rPr lang="en-US" sz="1050" dirty="0" err="1">
                <a:solidFill>
                  <a:schemeClr val="dk1"/>
                </a:solidFill>
              </a:rPr>
              <a:t>order_items_dataset</a:t>
            </a:r>
            <a:r>
              <a:rPr lang="en-US" sz="1050" dirty="0">
                <a:solidFill>
                  <a:schemeClr val="dk1"/>
                </a:solidFill>
              </a:rPr>
              <a:t> </a:t>
            </a:r>
            <a:r>
              <a:rPr lang="en-US" sz="1050" dirty="0" err="1">
                <a:solidFill>
                  <a:schemeClr val="dk1"/>
                </a:solidFill>
              </a:rPr>
              <a:t>dimana</a:t>
            </a:r>
            <a:r>
              <a:rPr lang="en-US" sz="1050" dirty="0">
                <a:solidFill>
                  <a:schemeClr val="dk1"/>
                </a:solidFill>
              </a:rPr>
              <a:t> </a:t>
            </a:r>
            <a:r>
              <a:rPr lang="en-US" sz="1050" dirty="0" err="1">
                <a:solidFill>
                  <a:schemeClr val="dk1"/>
                </a:solidFill>
              </a:rPr>
              <a:t>dalam</a:t>
            </a:r>
            <a:r>
              <a:rPr lang="en-US" sz="1050" dirty="0">
                <a:solidFill>
                  <a:schemeClr val="dk1"/>
                </a:solidFill>
              </a:rPr>
              <a:t> </a:t>
            </a:r>
            <a:r>
              <a:rPr lang="en-US" sz="1050" dirty="0" err="1">
                <a:solidFill>
                  <a:schemeClr val="dk1"/>
                </a:solidFill>
              </a:rPr>
              <a:t>satu</a:t>
            </a:r>
            <a:r>
              <a:rPr lang="en-US" sz="1050" dirty="0">
                <a:solidFill>
                  <a:schemeClr val="dk1"/>
                </a:solidFill>
              </a:rPr>
              <a:t> order </a:t>
            </a:r>
            <a:r>
              <a:rPr lang="en-US" sz="1050" dirty="0" err="1">
                <a:solidFill>
                  <a:schemeClr val="dk1"/>
                </a:solidFill>
              </a:rPr>
              <a:t>dapat</a:t>
            </a:r>
            <a:r>
              <a:rPr lang="en-US" sz="1050" dirty="0">
                <a:solidFill>
                  <a:schemeClr val="dk1"/>
                </a:solidFill>
              </a:rPr>
              <a:t> </a:t>
            </a:r>
            <a:r>
              <a:rPr lang="en-US" sz="1050" dirty="0" err="1">
                <a:solidFill>
                  <a:schemeClr val="dk1"/>
                </a:solidFill>
              </a:rPr>
              <a:t>berisikan</a:t>
            </a:r>
            <a:r>
              <a:rPr lang="en-US" sz="1050" dirty="0">
                <a:solidFill>
                  <a:schemeClr val="dk1"/>
                </a:solidFill>
              </a:rPr>
              <a:t> </a:t>
            </a:r>
            <a:r>
              <a:rPr lang="en-US" sz="1050" dirty="0" err="1">
                <a:solidFill>
                  <a:schemeClr val="dk1"/>
                </a:solidFill>
              </a:rPr>
              <a:t>lebih</a:t>
            </a:r>
            <a:r>
              <a:rPr lang="en-US" sz="1050" dirty="0">
                <a:solidFill>
                  <a:schemeClr val="dk1"/>
                </a:solidFill>
              </a:rPr>
              <a:t> </a:t>
            </a:r>
            <a:r>
              <a:rPr lang="en-US" sz="1050" dirty="0" err="1">
                <a:solidFill>
                  <a:schemeClr val="dk1"/>
                </a:solidFill>
              </a:rPr>
              <a:t>dari</a:t>
            </a:r>
            <a:r>
              <a:rPr lang="en-US" sz="1050" dirty="0">
                <a:solidFill>
                  <a:schemeClr val="dk1"/>
                </a:solidFill>
              </a:rPr>
              <a:t> 1 items.</a:t>
            </a:r>
          </a:p>
          <a:p>
            <a:pPr marL="361950" indent="-228600">
              <a:buClr>
                <a:schemeClr val="dk1"/>
              </a:buClr>
              <a:buSzPct val="100000"/>
              <a:buAutoNum type="arabicPeriod"/>
            </a:pPr>
            <a:r>
              <a:rPr lang="en-US" sz="1050" dirty="0" err="1">
                <a:solidFill>
                  <a:schemeClr val="dk1"/>
                </a:solidFill>
              </a:rPr>
              <a:t>order_dataset</a:t>
            </a:r>
            <a:r>
              <a:rPr lang="en-US" sz="1050" dirty="0">
                <a:solidFill>
                  <a:schemeClr val="dk1"/>
                </a:solidFill>
              </a:rPr>
              <a:t> </a:t>
            </a:r>
            <a:r>
              <a:rPr lang="en-US" sz="1050" dirty="0" err="1">
                <a:solidFill>
                  <a:schemeClr val="dk1"/>
                </a:solidFill>
              </a:rPr>
              <a:t>berhubungan</a:t>
            </a:r>
            <a:r>
              <a:rPr lang="en-US" sz="1050" dirty="0">
                <a:solidFill>
                  <a:schemeClr val="dk1"/>
                </a:solidFill>
              </a:rPr>
              <a:t> </a:t>
            </a:r>
            <a:r>
              <a:rPr lang="en-US" sz="1050" dirty="0" err="1">
                <a:solidFill>
                  <a:schemeClr val="dk1"/>
                </a:solidFill>
              </a:rPr>
              <a:t>secara</a:t>
            </a:r>
            <a:r>
              <a:rPr lang="en-US" sz="1050" dirty="0">
                <a:solidFill>
                  <a:schemeClr val="dk1"/>
                </a:solidFill>
              </a:rPr>
              <a:t> </a:t>
            </a:r>
            <a:r>
              <a:rPr lang="en-US" sz="1050" b="1" dirty="0">
                <a:solidFill>
                  <a:schemeClr val="dk1"/>
                </a:solidFill>
              </a:rPr>
              <a:t>one to many </a:t>
            </a:r>
            <a:r>
              <a:rPr lang="en-US" sz="1050" dirty="0" err="1">
                <a:solidFill>
                  <a:schemeClr val="dk1"/>
                </a:solidFill>
              </a:rPr>
              <a:t>dengan</a:t>
            </a:r>
            <a:r>
              <a:rPr lang="en-US" sz="1050" dirty="0">
                <a:solidFill>
                  <a:schemeClr val="dk1"/>
                </a:solidFill>
              </a:rPr>
              <a:t> </a:t>
            </a:r>
            <a:r>
              <a:rPr lang="en-US" sz="1050" dirty="0" err="1">
                <a:solidFill>
                  <a:schemeClr val="dk1"/>
                </a:solidFill>
              </a:rPr>
              <a:t>order_payment_dataset</a:t>
            </a:r>
            <a:r>
              <a:rPr lang="en-US" sz="1050" dirty="0">
                <a:solidFill>
                  <a:schemeClr val="dk1"/>
                </a:solidFill>
              </a:rPr>
              <a:t> </a:t>
            </a:r>
            <a:r>
              <a:rPr lang="en-US" sz="1050" dirty="0" err="1">
                <a:solidFill>
                  <a:schemeClr val="dk1"/>
                </a:solidFill>
              </a:rPr>
              <a:t>dimana</a:t>
            </a:r>
            <a:r>
              <a:rPr lang="en-US" sz="1050" dirty="0">
                <a:solidFill>
                  <a:schemeClr val="dk1"/>
                </a:solidFill>
              </a:rPr>
              <a:t> </a:t>
            </a:r>
            <a:r>
              <a:rPr lang="en-US" sz="1050" dirty="0" err="1">
                <a:solidFill>
                  <a:schemeClr val="dk1"/>
                </a:solidFill>
              </a:rPr>
              <a:t>dalam</a:t>
            </a:r>
            <a:r>
              <a:rPr lang="en-US" sz="1050" dirty="0">
                <a:solidFill>
                  <a:schemeClr val="dk1"/>
                </a:solidFill>
              </a:rPr>
              <a:t> </a:t>
            </a:r>
            <a:r>
              <a:rPr lang="en-US" sz="1050" dirty="0" err="1">
                <a:solidFill>
                  <a:schemeClr val="dk1"/>
                </a:solidFill>
              </a:rPr>
              <a:t>satu</a:t>
            </a:r>
            <a:r>
              <a:rPr lang="en-US" sz="1050" dirty="0">
                <a:solidFill>
                  <a:schemeClr val="dk1"/>
                </a:solidFill>
              </a:rPr>
              <a:t> kali order </a:t>
            </a:r>
            <a:r>
              <a:rPr lang="en-US" sz="1050" dirty="0" err="1">
                <a:solidFill>
                  <a:schemeClr val="dk1"/>
                </a:solidFill>
              </a:rPr>
              <a:t>dapat</a:t>
            </a:r>
            <a:r>
              <a:rPr lang="en-US" sz="1050" dirty="0">
                <a:solidFill>
                  <a:schemeClr val="dk1"/>
                </a:solidFill>
              </a:rPr>
              <a:t> </a:t>
            </a:r>
            <a:r>
              <a:rPr lang="en-US" sz="1050" dirty="0" err="1">
                <a:solidFill>
                  <a:schemeClr val="dk1"/>
                </a:solidFill>
              </a:rPr>
              <a:t>dilakukan</a:t>
            </a:r>
            <a:r>
              <a:rPr lang="en-US" sz="1050" dirty="0">
                <a:solidFill>
                  <a:schemeClr val="dk1"/>
                </a:solidFill>
              </a:rPr>
              <a:t> </a:t>
            </a:r>
            <a:r>
              <a:rPr lang="en-US" sz="1050" dirty="0" err="1">
                <a:solidFill>
                  <a:schemeClr val="dk1"/>
                </a:solidFill>
              </a:rPr>
              <a:t>pembayaran</a:t>
            </a:r>
            <a:r>
              <a:rPr lang="en-US" sz="1050" dirty="0">
                <a:solidFill>
                  <a:schemeClr val="dk1"/>
                </a:solidFill>
              </a:rPr>
              <a:t> hybrid </a:t>
            </a:r>
            <a:r>
              <a:rPr lang="en-US" sz="1050" dirty="0" err="1">
                <a:solidFill>
                  <a:schemeClr val="dk1"/>
                </a:solidFill>
              </a:rPr>
              <a:t>menggunakan</a:t>
            </a:r>
            <a:r>
              <a:rPr lang="en-US" sz="1050" dirty="0">
                <a:solidFill>
                  <a:schemeClr val="dk1"/>
                </a:solidFill>
              </a:rPr>
              <a:t> </a:t>
            </a:r>
            <a:r>
              <a:rPr lang="en-US" sz="1050" dirty="0" err="1">
                <a:solidFill>
                  <a:schemeClr val="dk1"/>
                </a:solidFill>
              </a:rPr>
              <a:t>lebih</a:t>
            </a:r>
            <a:r>
              <a:rPr lang="en-US" sz="1050" dirty="0">
                <a:solidFill>
                  <a:schemeClr val="dk1"/>
                </a:solidFill>
              </a:rPr>
              <a:t> </a:t>
            </a:r>
            <a:r>
              <a:rPr lang="en-US" sz="1050" dirty="0" err="1">
                <a:solidFill>
                  <a:schemeClr val="dk1"/>
                </a:solidFill>
              </a:rPr>
              <a:t>dari</a:t>
            </a:r>
            <a:r>
              <a:rPr lang="en-US" sz="1050" dirty="0">
                <a:solidFill>
                  <a:schemeClr val="dk1"/>
                </a:solidFill>
              </a:rPr>
              <a:t> </a:t>
            </a:r>
            <a:r>
              <a:rPr lang="en-US" sz="1050" dirty="0" err="1">
                <a:solidFill>
                  <a:schemeClr val="dk1"/>
                </a:solidFill>
              </a:rPr>
              <a:t>satu</a:t>
            </a:r>
            <a:r>
              <a:rPr lang="en-US" sz="1050" dirty="0">
                <a:solidFill>
                  <a:schemeClr val="dk1"/>
                </a:solidFill>
              </a:rPr>
              <a:t> </a:t>
            </a:r>
            <a:r>
              <a:rPr lang="en-US" sz="1050" dirty="0" err="1">
                <a:solidFill>
                  <a:schemeClr val="dk1"/>
                </a:solidFill>
              </a:rPr>
              <a:t>metode</a:t>
            </a:r>
            <a:r>
              <a:rPr lang="en-US" sz="1050" dirty="0">
                <a:solidFill>
                  <a:schemeClr val="dk1"/>
                </a:solidFill>
              </a:rPr>
              <a:t> </a:t>
            </a:r>
            <a:r>
              <a:rPr lang="en-US" sz="1050" dirty="0" err="1">
                <a:solidFill>
                  <a:schemeClr val="dk1"/>
                </a:solidFill>
              </a:rPr>
              <a:t>atau</a:t>
            </a:r>
            <a:r>
              <a:rPr lang="en-US" sz="1050" dirty="0">
                <a:solidFill>
                  <a:schemeClr val="dk1"/>
                </a:solidFill>
              </a:rPr>
              <a:t> </a:t>
            </a:r>
            <a:r>
              <a:rPr lang="en-US" sz="1050" dirty="0" err="1">
                <a:solidFill>
                  <a:schemeClr val="dk1"/>
                </a:solidFill>
              </a:rPr>
              <a:t>lebih</a:t>
            </a:r>
            <a:r>
              <a:rPr lang="en-US" sz="1050" dirty="0">
                <a:solidFill>
                  <a:schemeClr val="dk1"/>
                </a:solidFill>
              </a:rPr>
              <a:t> </a:t>
            </a:r>
            <a:r>
              <a:rPr lang="en-US" sz="1050" dirty="0" err="1">
                <a:solidFill>
                  <a:schemeClr val="dk1"/>
                </a:solidFill>
              </a:rPr>
              <a:t>dari</a:t>
            </a:r>
            <a:r>
              <a:rPr lang="en-US" sz="1050" dirty="0">
                <a:solidFill>
                  <a:schemeClr val="dk1"/>
                </a:solidFill>
              </a:rPr>
              <a:t> </a:t>
            </a:r>
            <a:r>
              <a:rPr lang="en-US" sz="1050" dirty="0" err="1">
                <a:solidFill>
                  <a:schemeClr val="dk1"/>
                </a:solidFill>
              </a:rPr>
              <a:t>satu</a:t>
            </a:r>
            <a:r>
              <a:rPr lang="en-US" sz="1050" dirty="0">
                <a:solidFill>
                  <a:schemeClr val="dk1"/>
                </a:solidFill>
              </a:rPr>
              <a:t> kali </a:t>
            </a:r>
            <a:r>
              <a:rPr lang="en-US" sz="1050" dirty="0" err="1">
                <a:solidFill>
                  <a:schemeClr val="dk1"/>
                </a:solidFill>
              </a:rPr>
              <a:t>pembayaran</a:t>
            </a:r>
            <a:r>
              <a:rPr lang="en-US" sz="1050" dirty="0">
                <a:solidFill>
                  <a:schemeClr val="dk1"/>
                </a:solidFill>
              </a:rPr>
              <a:t>.</a:t>
            </a:r>
          </a:p>
        </p:txBody>
      </p:sp>
      <p:sp>
        <p:nvSpPr>
          <p:cNvPr id="115" name="Google Shape;115;p27"/>
          <p:cNvSpPr txBox="1"/>
          <p:nvPr/>
        </p:nvSpPr>
        <p:spPr>
          <a:xfrm>
            <a:off x="4884267" y="3773925"/>
            <a:ext cx="4488000" cy="1369575"/>
          </a:xfrm>
          <a:prstGeom prst="rect">
            <a:avLst/>
          </a:prstGeom>
          <a:noFill/>
          <a:ln>
            <a:noFill/>
          </a:ln>
        </p:spPr>
        <p:txBody>
          <a:bodyPr spcFirstLastPara="1" wrap="square" lIns="91425" tIns="91425" rIns="91425" bIns="91425" anchor="t" anchorCtr="0">
            <a:spAutoFit/>
          </a:bodyPr>
          <a:lstStyle/>
          <a:p>
            <a:pPr marL="0" lvl="0" indent="0" rtl="0">
              <a:lnSpc>
                <a:spcPct val="100000"/>
              </a:lnSpc>
              <a:spcBef>
                <a:spcPts val="0"/>
              </a:spcBef>
              <a:spcAft>
                <a:spcPts val="0"/>
              </a:spcAft>
              <a:buNone/>
            </a:pPr>
            <a:r>
              <a:rPr lang="en" sz="1100" b="1" dirty="0">
                <a:solidFill>
                  <a:srgbClr val="000000"/>
                </a:solidFill>
              </a:rPr>
              <a:t>Lihat atau Download ERD disini :</a:t>
            </a:r>
          </a:p>
          <a:p>
            <a:pPr marL="0" lvl="0" indent="0" rtl="0">
              <a:lnSpc>
                <a:spcPct val="100000"/>
              </a:lnSpc>
              <a:spcBef>
                <a:spcPts val="0"/>
              </a:spcBef>
              <a:spcAft>
                <a:spcPts val="0"/>
              </a:spcAft>
              <a:buNone/>
            </a:pPr>
            <a:r>
              <a:rPr lang="en-US" sz="1100" dirty="0">
                <a:solidFill>
                  <a:srgbClr val="000000"/>
                </a:solidFill>
                <a:hlinkClick r:id="rId3"/>
              </a:rPr>
              <a:t>https://drive.google.com/file/d/1_dune79-rg8pI0i-qKGynCRXvJoQNs6i/view?usp=sharing</a:t>
            </a:r>
            <a:br>
              <a:rPr lang="en-US" sz="1100" dirty="0">
                <a:solidFill>
                  <a:srgbClr val="000000"/>
                </a:solidFill>
              </a:rPr>
            </a:br>
            <a:endParaRPr sz="1100" dirty="0">
              <a:solidFill>
                <a:srgbClr val="000000"/>
              </a:solidFill>
            </a:endParaRPr>
          </a:p>
          <a:p>
            <a:pPr marL="0" lvl="0" indent="0" rtl="0">
              <a:lnSpc>
                <a:spcPct val="100000"/>
              </a:lnSpc>
              <a:spcBef>
                <a:spcPts val="0"/>
              </a:spcBef>
              <a:spcAft>
                <a:spcPts val="0"/>
              </a:spcAft>
              <a:buNone/>
            </a:pPr>
            <a:r>
              <a:rPr lang="en-US" sz="1100" b="1" dirty="0">
                <a:solidFill>
                  <a:srgbClr val="000000"/>
                </a:solidFill>
              </a:rPr>
              <a:t>Query </a:t>
            </a:r>
            <a:r>
              <a:rPr lang="en-US" sz="1100" b="1" dirty="0" err="1">
                <a:solidFill>
                  <a:srgbClr val="000000"/>
                </a:solidFill>
              </a:rPr>
              <a:t>selengkapnya</a:t>
            </a:r>
            <a:r>
              <a:rPr lang="en-US" sz="1100" b="1" dirty="0">
                <a:solidFill>
                  <a:srgbClr val="000000"/>
                </a:solidFill>
              </a:rPr>
              <a:t> </a:t>
            </a:r>
            <a:r>
              <a:rPr lang="en-US" sz="1100" b="1" dirty="0" err="1">
                <a:solidFill>
                  <a:srgbClr val="000000"/>
                </a:solidFill>
              </a:rPr>
              <a:t>dapat</a:t>
            </a:r>
            <a:r>
              <a:rPr lang="en-US" sz="1100" b="1" dirty="0">
                <a:solidFill>
                  <a:srgbClr val="000000"/>
                </a:solidFill>
              </a:rPr>
              <a:t> </a:t>
            </a:r>
            <a:r>
              <a:rPr lang="en-US" sz="1100" b="1" dirty="0" err="1">
                <a:solidFill>
                  <a:srgbClr val="000000"/>
                </a:solidFill>
              </a:rPr>
              <a:t>dilihat</a:t>
            </a:r>
            <a:r>
              <a:rPr lang="en-US" sz="1100" b="1" dirty="0">
                <a:solidFill>
                  <a:srgbClr val="000000"/>
                </a:solidFill>
              </a:rPr>
              <a:t> </a:t>
            </a:r>
            <a:r>
              <a:rPr lang="en-US" sz="1100" b="1" dirty="0" err="1">
                <a:solidFill>
                  <a:srgbClr val="000000"/>
                </a:solidFill>
              </a:rPr>
              <a:t>disini</a:t>
            </a:r>
            <a:r>
              <a:rPr lang="en-US" sz="1100" b="1" dirty="0">
                <a:solidFill>
                  <a:srgbClr val="000000"/>
                </a:solidFill>
              </a:rPr>
              <a:t> :</a:t>
            </a:r>
          </a:p>
          <a:p>
            <a:pPr marL="0" lvl="0" indent="0" rtl="0">
              <a:lnSpc>
                <a:spcPct val="100000"/>
              </a:lnSpc>
              <a:spcBef>
                <a:spcPts val="0"/>
              </a:spcBef>
              <a:spcAft>
                <a:spcPts val="0"/>
              </a:spcAft>
              <a:buNone/>
            </a:pPr>
            <a:r>
              <a:rPr lang="en-US" sz="1100" dirty="0">
                <a:solidFill>
                  <a:srgbClr val="000000"/>
                </a:solidFill>
                <a:hlinkClick r:id="rId4"/>
              </a:rPr>
              <a:t>https://docs.google.com/document/d/17MrCJPY-lm7p6OvuUaKZuZr9OTWkE94PbmlJKCaRdUo/edit?usp=sharing</a:t>
            </a:r>
            <a:endParaRPr lang="en-US" sz="1100" dirty="0">
              <a:solidFill>
                <a:srgbClr val="000000"/>
              </a:solidFill>
            </a:endParaRPr>
          </a:p>
        </p:txBody>
      </p:sp>
    </p:spTree>
    <p:extLst>
      <p:ext uri="{BB962C8B-B14F-4D97-AF65-F5344CB8AC3E}">
        <p14:creationId xmlns:p14="http://schemas.microsoft.com/office/powerpoint/2010/main" val="680490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Customer Activity Growth Analysis</a:t>
            </a:r>
            <a:endParaRPr sz="2220" b="1">
              <a:solidFill>
                <a:schemeClr val="lt1"/>
              </a:solidFill>
            </a:endParaRPr>
          </a:p>
        </p:txBody>
      </p:sp>
      <p:graphicFrame>
        <p:nvGraphicFramePr>
          <p:cNvPr id="7" name="Table 6">
            <a:extLst>
              <a:ext uri="{FF2B5EF4-FFF2-40B4-BE49-F238E27FC236}">
                <a16:creationId xmlns:a16="http://schemas.microsoft.com/office/drawing/2014/main" id="{3D874C9E-7A3A-1674-8F66-4A85BE2EB9D1}"/>
              </a:ext>
            </a:extLst>
          </p:cNvPr>
          <p:cNvGraphicFramePr>
            <a:graphicFrameLocks noGrp="1"/>
          </p:cNvGraphicFramePr>
          <p:nvPr/>
        </p:nvGraphicFramePr>
        <p:xfrm>
          <a:off x="1746420" y="1673600"/>
          <a:ext cx="5651160" cy="2021056"/>
        </p:xfrm>
        <a:graphic>
          <a:graphicData uri="http://schemas.openxmlformats.org/drawingml/2006/table">
            <a:tbl>
              <a:tblPr>
                <a:tableStyleId>{5C22544A-7EE6-4342-B048-85BDC9FD1C3A}</a:tableStyleId>
              </a:tblPr>
              <a:tblGrid>
                <a:gridCol w="1412790">
                  <a:extLst>
                    <a:ext uri="{9D8B030D-6E8A-4147-A177-3AD203B41FA5}">
                      <a16:colId xmlns:a16="http://schemas.microsoft.com/office/drawing/2014/main" val="221615427"/>
                    </a:ext>
                  </a:extLst>
                </a:gridCol>
                <a:gridCol w="1412790">
                  <a:extLst>
                    <a:ext uri="{9D8B030D-6E8A-4147-A177-3AD203B41FA5}">
                      <a16:colId xmlns:a16="http://schemas.microsoft.com/office/drawing/2014/main" val="655190558"/>
                    </a:ext>
                  </a:extLst>
                </a:gridCol>
                <a:gridCol w="1412790">
                  <a:extLst>
                    <a:ext uri="{9D8B030D-6E8A-4147-A177-3AD203B41FA5}">
                      <a16:colId xmlns:a16="http://schemas.microsoft.com/office/drawing/2014/main" val="568812521"/>
                    </a:ext>
                  </a:extLst>
                </a:gridCol>
                <a:gridCol w="1412790">
                  <a:extLst>
                    <a:ext uri="{9D8B030D-6E8A-4147-A177-3AD203B41FA5}">
                      <a16:colId xmlns:a16="http://schemas.microsoft.com/office/drawing/2014/main" val="278968718"/>
                    </a:ext>
                  </a:extLst>
                </a:gridCol>
              </a:tblGrid>
              <a:tr h="964315">
                <a:tc>
                  <a:txBody>
                    <a:bodyPr/>
                    <a:lstStyle/>
                    <a:p>
                      <a:pPr algn="ctr" fontAlgn="b"/>
                      <a:r>
                        <a:rPr lang="en-US" sz="1100" u="none" strike="noStrike" dirty="0">
                          <a:effectLst/>
                        </a:rPr>
                        <a:t>Year</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Average Monthly </a:t>
                      </a:r>
                      <a:r>
                        <a:rPr lang="en-US" sz="1100" u="none" strike="noStrike">
                          <a:effectLst/>
                        </a:rPr>
                        <a:t>Active Customer</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Number New Customer</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Average Order Frequency</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1200969"/>
                  </a:ext>
                </a:extLst>
              </a:tr>
              <a:tr h="352247">
                <a:tc>
                  <a:txBody>
                    <a:bodyPr/>
                    <a:lstStyle/>
                    <a:p>
                      <a:pPr algn="ctr" fontAlgn="b"/>
                      <a:r>
                        <a:rPr lang="en-US" sz="1100" u="none" strike="noStrike" dirty="0">
                          <a:effectLst/>
                        </a:rPr>
                        <a:t>2016</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110</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329</a:t>
                      </a:r>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46021519"/>
                  </a:ext>
                </a:extLst>
              </a:tr>
              <a:tr h="352247">
                <a:tc>
                  <a:txBody>
                    <a:bodyPr/>
                    <a:lstStyle/>
                    <a:p>
                      <a:pPr algn="ctr" fontAlgn="b"/>
                      <a:r>
                        <a:rPr lang="en-US" sz="1100" u="none" strike="noStrike">
                          <a:effectLst/>
                        </a:rPr>
                        <a:t>2017</a:t>
                      </a:r>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3758</a:t>
                      </a:r>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45101</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34987442"/>
                  </a:ext>
                </a:extLst>
              </a:tr>
              <a:tr h="352247">
                <a:tc>
                  <a:txBody>
                    <a:bodyPr/>
                    <a:lstStyle/>
                    <a:p>
                      <a:pPr algn="ctr" fontAlgn="b"/>
                      <a:r>
                        <a:rPr lang="en-US" sz="1100" u="none" strike="noStrike" dirty="0">
                          <a:effectLst/>
                        </a:rPr>
                        <a:t>2018</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5401</a:t>
                      </a:r>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54011</a:t>
                      </a:r>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73076013"/>
                  </a:ext>
                </a:extLst>
              </a:tr>
            </a:tbl>
          </a:graphicData>
        </a:graphic>
      </p:graphicFrame>
      <p:sp>
        <p:nvSpPr>
          <p:cNvPr id="8" name="Google Shape;56;p13">
            <a:extLst>
              <a:ext uri="{FF2B5EF4-FFF2-40B4-BE49-F238E27FC236}">
                <a16:creationId xmlns:a16="http://schemas.microsoft.com/office/drawing/2014/main" id="{22BF66A7-9407-4617-48D0-7CE77C66BE96}"/>
              </a:ext>
            </a:extLst>
          </p:cNvPr>
          <p:cNvSpPr txBox="1">
            <a:spLocks noGrp="1"/>
          </p:cNvSpPr>
          <p:nvPr>
            <p:ph type="body" idx="1"/>
          </p:nvPr>
        </p:nvSpPr>
        <p:spPr>
          <a:xfrm>
            <a:off x="2761735" y="1046207"/>
            <a:ext cx="3620530" cy="452713"/>
          </a:xfrm>
          <a:prstGeom prst="rect">
            <a:avLst/>
          </a:prstGeom>
        </p:spPr>
        <p:txBody>
          <a:bodyPr spcFirstLastPara="1" wrap="square" lIns="91425" tIns="91425" rIns="91425" bIns="91425" anchor="t" anchorCtr="0">
            <a:normAutofit fontScale="85000" lnSpcReduction="10000"/>
          </a:bodyPr>
          <a:lstStyle/>
          <a:p>
            <a:pPr marL="133350" lvl="0" indent="0" algn="l" rtl="0">
              <a:spcBef>
                <a:spcPts val="0"/>
              </a:spcBef>
              <a:spcAft>
                <a:spcPts val="0"/>
              </a:spcAft>
              <a:buClr>
                <a:schemeClr val="dk1"/>
              </a:buClr>
              <a:buSzPts val="1500"/>
              <a:buNone/>
            </a:pPr>
            <a:r>
              <a:rPr lang="en-US" sz="1500" b="1" dirty="0">
                <a:solidFill>
                  <a:schemeClr val="dk1"/>
                </a:solidFill>
              </a:rPr>
              <a:t>CUSTOMER ACTIVITY DATA PER YEAR</a:t>
            </a:r>
          </a:p>
          <a:p>
            <a:pPr marL="133350" lvl="0" indent="0" algn="l" rtl="0">
              <a:spcBef>
                <a:spcPts val="0"/>
              </a:spcBef>
              <a:spcAft>
                <a:spcPts val="0"/>
              </a:spcAft>
              <a:buClr>
                <a:schemeClr val="dk1"/>
              </a:buClr>
              <a:buSzPts val="1500"/>
              <a:buNone/>
            </a:pPr>
            <a:endParaRPr sz="1500" b="1" dirty="0">
              <a:solidFill>
                <a:schemeClr val="dk1"/>
              </a:solidFill>
            </a:endParaRPr>
          </a:p>
        </p:txBody>
      </p:sp>
      <p:sp>
        <p:nvSpPr>
          <p:cNvPr id="9" name="Google Shape;55;p13">
            <a:extLst>
              <a:ext uri="{FF2B5EF4-FFF2-40B4-BE49-F238E27FC236}">
                <a16:creationId xmlns:a16="http://schemas.microsoft.com/office/drawing/2014/main" id="{4F625D73-4131-1A10-18B4-5A3C39734023}"/>
              </a:ext>
            </a:extLst>
          </p:cNvPr>
          <p:cNvSpPr txBox="1"/>
          <p:nvPr/>
        </p:nvSpPr>
        <p:spPr>
          <a:xfrm>
            <a:off x="4656000" y="3992906"/>
            <a:ext cx="4488000" cy="861744"/>
          </a:xfrm>
          <a:prstGeom prst="rect">
            <a:avLst/>
          </a:prstGeom>
          <a:noFill/>
          <a:ln>
            <a:noFill/>
          </a:ln>
        </p:spPr>
        <p:txBody>
          <a:bodyPr spcFirstLastPara="1" wrap="square" lIns="91425" tIns="91425" rIns="91425" bIns="91425" anchor="t" anchorCtr="0">
            <a:sp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100" b="0" i="0" u="none" strike="noStrike" kern="0" cap="none" spc="0" normalizeH="0" baseline="0" noProof="0" dirty="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1" i="0" u="none" strike="noStrike" kern="0" cap="none" spc="0" normalizeH="0" baseline="0" noProof="0" dirty="0">
                <a:ln>
                  <a:noFill/>
                </a:ln>
                <a:solidFill>
                  <a:srgbClr val="000000"/>
                </a:solidFill>
                <a:effectLst/>
                <a:uLnTx/>
                <a:uFillTx/>
                <a:latin typeface="Arial"/>
                <a:cs typeface="Arial"/>
                <a:sym typeface="Arial"/>
              </a:rPr>
              <a:t>Query </a:t>
            </a:r>
            <a:r>
              <a:rPr kumimoji="0" lang="en-US" sz="1100" b="1" i="0" u="none" strike="noStrike" kern="0" cap="none" spc="0" normalizeH="0" baseline="0" noProof="0" dirty="0" err="1">
                <a:ln>
                  <a:noFill/>
                </a:ln>
                <a:solidFill>
                  <a:srgbClr val="000000"/>
                </a:solidFill>
                <a:effectLst/>
                <a:uLnTx/>
                <a:uFillTx/>
                <a:latin typeface="Arial"/>
                <a:cs typeface="Arial"/>
                <a:sym typeface="Arial"/>
              </a:rPr>
              <a:t>selengkapnya</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dapat</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dilihat</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r>
              <a:rPr kumimoji="0" lang="en-US" sz="1100" b="1" i="0" u="none" strike="noStrike" kern="0" cap="none" spc="0" normalizeH="0" baseline="0" noProof="0" dirty="0" err="1">
                <a:ln>
                  <a:noFill/>
                </a:ln>
                <a:solidFill>
                  <a:srgbClr val="000000"/>
                </a:solidFill>
                <a:effectLst/>
                <a:uLnTx/>
                <a:uFillTx/>
                <a:latin typeface="Arial"/>
                <a:cs typeface="Arial"/>
                <a:sym typeface="Arial"/>
              </a:rPr>
              <a:t>disini</a:t>
            </a:r>
            <a:r>
              <a:rPr kumimoji="0" lang="en-US" sz="1100" b="1" i="0" u="none" strike="noStrike" kern="0" cap="none" spc="0" normalizeH="0" baseline="0" noProof="0" dirty="0">
                <a:ln>
                  <a:noFill/>
                </a:ln>
                <a:solidFill>
                  <a:srgbClr val="000000"/>
                </a:solidFill>
                <a:effectLst/>
                <a:uLnTx/>
                <a:uFillTx/>
                <a:latin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hlinkClick r:id="rId3"/>
              </a:rPr>
              <a:t>https://docs.google.com/document/d/17MrCJPY-lm7p6OvuUaKZuZr9OTWkE94PbmlJKCaRdUo/edit?usp=sharing</a:t>
            </a:r>
            <a:endParaRPr kumimoji="0" lang="en-US" sz="1100" b="0" i="0" u="none" strike="noStrike" kern="0" cap="none" spc="0" normalizeH="0" baseline="0" noProof="0" dirty="0">
              <a:ln>
                <a:noFill/>
              </a:ln>
              <a:solidFill>
                <a:srgbClr val="000000"/>
              </a:solidFill>
              <a:effectLst/>
              <a:uLnTx/>
              <a:uFillTx/>
              <a:latin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Customer Activity Growth Analysis</a:t>
            </a:r>
            <a:endParaRPr sz="2220" b="1">
              <a:solidFill>
                <a:schemeClr val="lt1"/>
              </a:solidFill>
            </a:endParaRPr>
          </a:p>
        </p:txBody>
      </p:sp>
      <p:sp>
        <p:nvSpPr>
          <p:cNvPr id="56" name="Google Shape;56;p13"/>
          <p:cNvSpPr txBox="1">
            <a:spLocks noGrp="1"/>
          </p:cNvSpPr>
          <p:nvPr>
            <p:ph type="body" idx="1"/>
          </p:nvPr>
        </p:nvSpPr>
        <p:spPr>
          <a:xfrm>
            <a:off x="5807676" y="2150077"/>
            <a:ext cx="2927250" cy="1285102"/>
          </a:xfrm>
          <a:prstGeom prst="rect">
            <a:avLst/>
          </a:prstGeom>
        </p:spPr>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r>
              <a:rPr lang="en-US" sz="1500" dirty="0" err="1">
                <a:solidFill>
                  <a:schemeClr val="dk1"/>
                </a:solidFill>
              </a:rPr>
              <a:t>Adanya</a:t>
            </a:r>
            <a:r>
              <a:rPr lang="en-US" sz="1500" dirty="0">
                <a:solidFill>
                  <a:schemeClr val="dk1"/>
                </a:solidFill>
              </a:rPr>
              <a:t> </a:t>
            </a:r>
            <a:r>
              <a:rPr lang="en-US" sz="1500" b="1" dirty="0" err="1">
                <a:solidFill>
                  <a:schemeClr val="accent5"/>
                </a:solidFill>
              </a:rPr>
              <a:t>peningkatan</a:t>
            </a:r>
            <a:r>
              <a:rPr lang="en-US" sz="1500" b="1" dirty="0">
                <a:solidFill>
                  <a:schemeClr val="accent5"/>
                </a:solidFill>
              </a:rPr>
              <a:t> rata-rata </a:t>
            </a:r>
            <a:r>
              <a:rPr lang="en-US" sz="1500" b="1" dirty="0" err="1">
                <a:solidFill>
                  <a:schemeClr val="accent5"/>
                </a:solidFill>
              </a:rPr>
              <a:t>jumlah</a:t>
            </a:r>
            <a:r>
              <a:rPr lang="en-US" sz="1500" b="1" dirty="0">
                <a:solidFill>
                  <a:schemeClr val="accent5"/>
                </a:solidFill>
              </a:rPr>
              <a:t> monthly active customer </a:t>
            </a:r>
            <a:r>
              <a:rPr lang="en-US" sz="1500" dirty="0" err="1">
                <a:solidFill>
                  <a:schemeClr val="dk1"/>
                </a:solidFill>
              </a:rPr>
              <a:t>setiap</a:t>
            </a:r>
            <a:r>
              <a:rPr lang="en-US" sz="1500" dirty="0">
                <a:solidFill>
                  <a:schemeClr val="dk1"/>
                </a:solidFill>
              </a:rPr>
              <a:t> </a:t>
            </a:r>
            <a:r>
              <a:rPr lang="en-US" sz="1500" dirty="0" err="1">
                <a:solidFill>
                  <a:schemeClr val="dk1"/>
                </a:solidFill>
              </a:rPr>
              <a:t>tahunnya</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tahun</a:t>
            </a:r>
            <a:r>
              <a:rPr lang="en-US" sz="1500" dirty="0">
                <a:solidFill>
                  <a:schemeClr val="dk1"/>
                </a:solidFill>
              </a:rPr>
              <a:t> 2016 </a:t>
            </a:r>
            <a:r>
              <a:rPr lang="en-US" sz="1500" dirty="0" err="1">
                <a:solidFill>
                  <a:schemeClr val="dk1"/>
                </a:solidFill>
              </a:rPr>
              <a:t>hingga</a:t>
            </a:r>
            <a:r>
              <a:rPr lang="en-US" sz="1500" dirty="0">
                <a:solidFill>
                  <a:schemeClr val="dk1"/>
                </a:solidFill>
              </a:rPr>
              <a:t> 2018</a:t>
            </a:r>
            <a:endParaRPr sz="1500" dirty="0">
              <a:solidFill>
                <a:schemeClr val="dk1"/>
              </a:solidFill>
            </a:endParaRPr>
          </a:p>
        </p:txBody>
      </p:sp>
      <p:graphicFrame>
        <p:nvGraphicFramePr>
          <p:cNvPr id="2" name="Chart 1">
            <a:extLst>
              <a:ext uri="{FF2B5EF4-FFF2-40B4-BE49-F238E27FC236}">
                <a16:creationId xmlns:a16="http://schemas.microsoft.com/office/drawing/2014/main" id="{E5406B91-84EB-4B99-95A7-FE63060BC22D}"/>
              </a:ext>
            </a:extLst>
          </p:cNvPr>
          <p:cNvGraphicFramePr>
            <a:graphicFrameLocks/>
          </p:cNvGraphicFramePr>
          <p:nvPr/>
        </p:nvGraphicFramePr>
        <p:xfrm>
          <a:off x="504888" y="1118865"/>
          <a:ext cx="4872038" cy="320516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892891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Customer Activity Growth Analysis</a:t>
            </a:r>
            <a:endParaRPr sz="2220" b="1">
              <a:solidFill>
                <a:schemeClr val="lt1"/>
              </a:solidFill>
            </a:endParaRPr>
          </a:p>
        </p:txBody>
      </p:sp>
      <p:sp>
        <p:nvSpPr>
          <p:cNvPr id="56" name="Google Shape;56;p13"/>
          <p:cNvSpPr txBox="1">
            <a:spLocks noGrp="1"/>
          </p:cNvSpPr>
          <p:nvPr>
            <p:ph type="body" idx="1"/>
          </p:nvPr>
        </p:nvSpPr>
        <p:spPr>
          <a:xfrm>
            <a:off x="5807676" y="1421028"/>
            <a:ext cx="3024624" cy="2619632"/>
          </a:xfrm>
          <a:prstGeom prst="rect">
            <a:avLst/>
          </a:prstGeom>
        </p:spPr>
        <p:txBody>
          <a:bodyPr spcFirstLastPara="1" wrap="square" lIns="91425" tIns="91425" rIns="91425" bIns="91425" anchor="t" anchorCtr="0">
            <a:normAutofit fontScale="85000" lnSpcReduction="10000"/>
          </a:bodyPr>
          <a:lstStyle/>
          <a:p>
            <a:pPr marL="133350" lvl="0" indent="0" algn="l" rtl="0">
              <a:lnSpc>
                <a:spcPct val="160000"/>
              </a:lnSpc>
              <a:spcBef>
                <a:spcPts val="0"/>
              </a:spcBef>
              <a:spcAft>
                <a:spcPts val="0"/>
              </a:spcAft>
              <a:buClr>
                <a:schemeClr val="dk1"/>
              </a:buClr>
              <a:buSzPts val="1500"/>
              <a:buNone/>
            </a:pPr>
            <a:r>
              <a:rPr lang="en-US" sz="1400" dirty="0" err="1">
                <a:solidFill>
                  <a:schemeClr val="dk1"/>
                </a:solidFill>
              </a:rPr>
              <a:t>Meskipun</a:t>
            </a:r>
            <a:r>
              <a:rPr lang="en-US" sz="1400" dirty="0">
                <a:solidFill>
                  <a:schemeClr val="dk1"/>
                </a:solidFill>
              </a:rPr>
              <a:t> </a:t>
            </a:r>
            <a:r>
              <a:rPr lang="en-US" sz="1400" dirty="0" err="1">
                <a:solidFill>
                  <a:schemeClr val="dk1"/>
                </a:solidFill>
              </a:rPr>
              <a:t>jumlah</a:t>
            </a:r>
            <a:r>
              <a:rPr lang="en-US" sz="1400" dirty="0">
                <a:solidFill>
                  <a:schemeClr val="dk1"/>
                </a:solidFill>
              </a:rPr>
              <a:t> monthly active customer </a:t>
            </a:r>
            <a:r>
              <a:rPr lang="en-US" sz="1400" dirty="0" err="1">
                <a:solidFill>
                  <a:schemeClr val="dk1"/>
                </a:solidFill>
              </a:rPr>
              <a:t>cenderung</a:t>
            </a:r>
            <a:r>
              <a:rPr lang="en-US" sz="1400" dirty="0">
                <a:solidFill>
                  <a:schemeClr val="dk1"/>
                </a:solidFill>
              </a:rPr>
              <a:t> </a:t>
            </a:r>
            <a:r>
              <a:rPr lang="en-US" sz="1400" dirty="0" err="1">
                <a:solidFill>
                  <a:schemeClr val="dk1"/>
                </a:solidFill>
              </a:rPr>
              <a:t>mengalami</a:t>
            </a:r>
            <a:r>
              <a:rPr lang="en-US" sz="1400" dirty="0">
                <a:solidFill>
                  <a:schemeClr val="dk1"/>
                </a:solidFill>
              </a:rPr>
              <a:t> </a:t>
            </a:r>
            <a:r>
              <a:rPr lang="en-US" sz="1400" dirty="0" err="1">
                <a:solidFill>
                  <a:schemeClr val="dk1"/>
                </a:solidFill>
              </a:rPr>
              <a:t>peningkatan</a:t>
            </a:r>
            <a:r>
              <a:rPr lang="en-US" sz="1400" dirty="0">
                <a:solidFill>
                  <a:schemeClr val="dk1"/>
                </a:solidFill>
              </a:rPr>
              <a:t> </a:t>
            </a:r>
            <a:r>
              <a:rPr lang="en-US" sz="1400" dirty="0" err="1">
                <a:solidFill>
                  <a:schemeClr val="dk1"/>
                </a:solidFill>
              </a:rPr>
              <a:t>setiap</a:t>
            </a:r>
            <a:r>
              <a:rPr lang="en-US" sz="1400" dirty="0">
                <a:solidFill>
                  <a:schemeClr val="dk1"/>
                </a:solidFill>
              </a:rPr>
              <a:t> </a:t>
            </a:r>
            <a:r>
              <a:rPr lang="en-US" sz="1400" dirty="0" err="1">
                <a:solidFill>
                  <a:schemeClr val="dk1"/>
                </a:solidFill>
              </a:rPr>
              <a:t>bulannya</a:t>
            </a:r>
            <a:r>
              <a:rPr lang="en-US" sz="1400" dirty="0">
                <a:solidFill>
                  <a:schemeClr val="dk1"/>
                </a:solidFill>
              </a:rPr>
              <a:t>, </a:t>
            </a:r>
            <a:r>
              <a:rPr lang="en-US" sz="1400" dirty="0" err="1">
                <a:solidFill>
                  <a:schemeClr val="dk1"/>
                </a:solidFill>
              </a:rPr>
              <a:t>akan</a:t>
            </a:r>
            <a:r>
              <a:rPr lang="en-US" sz="1400" dirty="0">
                <a:solidFill>
                  <a:schemeClr val="dk1"/>
                </a:solidFill>
              </a:rPr>
              <a:t> </a:t>
            </a:r>
            <a:r>
              <a:rPr lang="en-US" sz="1400" dirty="0" err="1">
                <a:solidFill>
                  <a:schemeClr val="dk1"/>
                </a:solidFill>
              </a:rPr>
              <a:t>tetapi</a:t>
            </a:r>
            <a:r>
              <a:rPr lang="en-US" sz="1400" dirty="0">
                <a:solidFill>
                  <a:schemeClr val="dk1"/>
                </a:solidFill>
              </a:rPr>
              <a:t> pada </a:t>
            </a:r>
            <a:r>
              <a:rPr lang="en-US" sz="1400" dirty="0" err="1">
                <a:solidFill>
                  <a:schemeClr val="dk1"/>
                </a:solidFill>
              </a:rPr>
              <a:t>bulan</a:t>
            </a:r>
            <a:r>
              <a:rPr lang="en-US" sz="1400" dirty="0">
                <a:solidFill>
                  <a:schemeClr val="dk1"/>
                </a:solidFill>
              </a:rPr>
              <a:t> </a:t>
            </a:r>
            <a:r>
              <a:rPr lang="en-US" sz="1400" b="1" dirty="0">
                <a:solidFill>
                  <a:schemeClr val="accent5"/>
                </a:solidFill>
              </a:rPr>
              <a:t>September 2018 dan </a:t>
            </a:r>
            <a:r>
              <a:rPr lang="en-US" sz="1400" b="1" dirty="0" err="1">
                <a:solidFill>
                  <a:schemeClr val="accent5"/>
                </a:solidFill>
              </a:rPr>
              <a:t>Oktober</a:t>
            </a:r>
            <a:r>
              <a:rPr lang="en-US" sz="1400" b="1" dirty="0">
                <a:solidFill>
                  <a:schemeClr val="accent5"/>
                </a:solidFill>
              </a:rPr>
              <a:t> 2018, </a:t>
            </a:r>
            <a:r>
              <a:rPr lang="en-US" sz="1400" b="1" dirty="0" err="1">
                <a:solidFill>
                  <a:schemeClr val="accent5"/>
                </a:solidFill>
              </a:rPr>
              <a:t>jumlah</a:t>
            </a:r>
            <a:r>
              <a:rPr lang="en-US" sz="1400" b="1" dirty="0">
                <a:solidFill>
                  <a:schemeClr val="accent5"/>
                </a:solidFill>
              </a:rPr>
              <a:t> monthly active customer </a:t>
            </a:r>
            <a:r>
              <a:rPr lang="en-US" sz="1400" b="1" dirty="0" err="1">
                <a:solidFill>
                  <a:schemeClr val="accent5"/>
                </a:solidFill>
              </a:rPr>
              <a:t>mengalami</a:t>
            </a:r>
            <a:r>
              <a:rPr lang="en-US" sz="1400" b="1" dirty="0">
                <a:solidFill>
                  <a:schemeClr val="accent5"/>
                </a:solidFill>
              </a:rPr>
              <a:t> </a:t>
            </a:r>
            <a:r>
              <a:rPr lang="en-US" sz="1400" b="1" dirty="0" err="1">
                <a:solidFill>
                  <a:schemeClr val="accent5"/>
                </a:solidFill>
              </a:rPr>
              <a:t>penurunan</a:t>
            </a:r>
            <a:r>
              <a:rPr lang="en-US" sz="1400" b="1" dirty="0">
                <a:solidFill>
                  <a:schemeClr val="accent5"/>
                </a:solidFill>
              </a:rPr>
              <a:t> yang sangat </a:t>
            </a:r>
            <a:r>
              <a:rPr lang="en-US" sz="1400" b="1" dirty="0" err="1">
                <a:solidFill>
                  <a:schemeClr val="accent5"/>
                </a:solidFill>
              </a:rPr>
              <a:t>drastis</a:t>
            </a:r>
            <a:r>
              <a:rPr lang="en-US" sz="1400" b="1" dirty="0">
                <a:solidFill>
                  <a:schemeClr val="tx1"/>
                </a:solidFill>
              </a:rPr>
              <a:t> </a:t>
            </a:r>
            <a:r>
              <a:rPr lang="en-US" sz="1400" dirty="0" err="1">
                <a:solidFill>
                  <a:schemeClr val="dk1"/>
                </a:solidFill>
              </a:rPr>
              <a:t>jika</a:t>
            </a:r>
            <a:r>
              <a:rPr lang="en-US" sz="1400" dirty="0">
                <a:solidFill>
                  <a:schemeClr val="dk1"/>
                </a:solidFill>
              </a:rPr>
              <a:t> </a:t>
            </a:r>
            <a:r>
              <a:rPr lang="en-US" sz="1400" dirty="0" err="1">
                <a:solidFill>
                  <a:schemeClr val="dk1"/>
                </a:solidFill>
              </a:rPr>
              <a:t>dibandingkan</a:t>
            </a:r>
            <a:r>
              <a:rPr lang="en-US" sz="1400" dirty="0">
                <a:solidFill>
                  <a:schemeClr val="dk1"/>
                </a:solidFill>
              </a:rPr>
              <a:t> pada </a:t>
            </a:r>
            <a:r>
              <a:rPr lang="en-US" sz="1400" dirty="0" err="1">
                <a:solidFill>
                  <a:schemeClr val="dk1"/>
                </a:solidFill>
              </a:rPr>
              <a:t>bulan</a:t>
            </a:r>
            <a:r>
              <a:rPr lang="en-US" sz="1400" dirty="0">
                <a:solidFill>
                  <a:schemeClr val="dk1"/>
                </a:solidFill>
              </a:rPr>
              <a:t> </a:t>
            </a:r>
            <a:r>
              <a:rPr lang="en-US" sz="1400" dirty="0" err="1">
                <a:solidFill>
                  <a:schemeClr val="dk1"/>
                </a:solidFill>
              </a:rPr>
              <a:t>Agustus</a:t>
            </a:r>
            <a:r>
              <a:rPr lang="en-US" sz="1400" dirty="0">
                <a:solidFill>
                  <a:schemeClr val="dk1"/>
                </a:solidFill>
              </a:rPr>
              <a:t> 2018</a:t>
            </a:r>
            <a:endParaRPr sz="1400" dirty="0">
              <a:solidFill>
                <a:schemeClr val="dk1"/>
              </a:solidFill>
            </a:endParaRPr>
          </a:p>
        </p:txBody>
      </p:sp>
      <p:graphicFrame>
        <p:nvGraphicFramePr>
          <p:cNvPr id="3" name="Chart 2">
            <a:extLst>
              <a:ext uri="{FF2B5EF4-FFF2-40B4-BE49-F238E27FC236}">
                <a16:creationId xmlns:a16="http://schemas.microsoft.com/office/drawing/2014/main" id="{A375DAB2-850C-9257-BB5D-638B0218707E}"/>
              </a:ext>
            </a:extLst>
          </p:cNvPr>
          <p:cNvGraphicFramePr>
            <a:graphicFrameLocks/>
          </p:cNvGraphicFramePr>
          <p:nvPr/>
        </p:nvGraphicFramePr>
        <p:xfrm>
          <a:off x="0" y="745893"/>
          <a:ext cx="5721178" cy="3753402"/>
        </p:xfrm>
        <a:graphic>
          <a:graphicData uri="http://schemas.openxmlformats.org/drawingml/2006/chart">
            <c:chart xmlns:c="http://schemas.openxmlformats.org/drawingml/2006/chart" xmlns:r="http://schemas.openxmlformats.org/officeDocument/2006/relationships" r:id="rId3"/>
          </a:graphicData>
        </a:graphic>
      </p:graphicFrame>
      <p:sp>
        <p:nvSpPr>
          <p:cNvPr id="2" name="Rectangle 1">
            <a:extLst>
              <a:ext uri="{FF2B5EF4-FFF2-40B4-BE49-F238E27FC236}">
                <a16:creationId xmlns:a16="http://schemas.microsoft.com/office/drawing/2014/main" id="{E361B06F-DF8B-65AC-EC23-131BF81F9B40}"/>
              </a:ext>
            </a:extLst>
          </p:cNvPr>
          <p:cNvSpPr/>
          <p:nvPr/>
        </p:nvSpPr>
        <p:spPr>
          <a:xfrm>
            <a:off x="5016843" y="1136822"/>
            <a:ext cx="605481" cy="290383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Tree>
    <p:extLst>
      <p:ext uri="{BB962C8B-B14F-4D97-AF65-F5344CB8AC3E}">
        <p14:creationId xmlns:p14="http://schemas.microsoft.com/office/powerpoint/2010/main" val="1238333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Customer Activity Growth Analysis</a:t>
            </a:r>
            <a:endParaRPr sz="2220" b="1">
              <a:solidFill>
                <a:schemeClr val="lt1"/>
              </a:solidFill>
            </a:endParaRPr>
          </a:p>
        </p:txBody>
      </p:sp>
      <p:sp>
        <p:nvSpPr>
          <p:cNvPr id="56" name="Google Shape;56;p13"/>
          <p:cNvSpPr txBox="1">
            <a:spLocks noGrp="1"/>
          </p:cNvSpPr>
          <p:nvPr>
            <p:ph type="body" idx="1"/>
          </p:nvPr>
        </p:nvSpPr>
        <p:spPr>
          <a:xfrm>
            <a:off x="5807676" y="2100649"/>
            <a:ext cx="3024624" cy="1322173"/>
          </a:xfrm>
          <a:prstGeom prst="rect">
            <a:avLst/>
          </a:prstGeom>
        </p:spPr>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r>
              <a:rPr lang="en-US" sz="1500" dirty="0" err="1">
                <a:solidFill>
                  <a:schemeClr val="dk1"/>
                </a:solidFill>
              </a:rPr>
              <a:t>Terdapat</a:t>
            </a:r>
            <a:r>
              <a:rPr lang="en-US" sz="1500" dirty="0">
                <a:solidFill>
                  <a:schemeClr val="dk1"/>
                </a:solidFill>
              </a:rPr>
              <a:t> </a:t>
            </a:r>
            <a:r>
              <a:rPr lang="en-US" sz="1500" b="1" dirty="0" err="1">
                <a:solidFill>
                  <a:schemeClr val="accent5"/>
                </a:solidFill>
              </a:rPr>
              <a:t>peningkatan</a:t>
            </a:r>
            <a:r>
              <a:rPr lang="en-US" sz="1500" b="1" dirty="0">
                <a:solidFill>
                  <a:schemeClr val="accent5"/>
                </a:solidFill>
              </a:rPr>
              <a:t> </a:t>
            </a:r>
            <a:r>
              <a:rPr lang="en-US" sz="1500" b="1" dirty="0" err="1">
                <a:solidFill>
                  <a:schemeClr val="accent5"/>
                </a:solidFill>
              </a:rPr>
              <a:t>jumlah</a:t>
            </a:r>
            <a:r>
              <a:rPr lang="en-US" sz="1500" b="1" dirty="0">
                <a:solidFill>
                  <a:schemeClr val="accent5"/>
                </a:solidFill>
              </a:rPr>
              <a:t> </a:t>
            </a:r>
            <a:r>
              <a:rPr lang="en-US" sz="1500" b="1" dirty="0" err="1">
                <a:solidFill>
                  <a:schemeClr val="accent5"/>
                </a:solidFill>
              </a:rPr>
              <a:t>pelanggan</a:t>
            </a:r>
            <a:r>
              <a:rPr lang="en-US" sz="1500" b="1" dirty="0">
                <a:solidFill>
                  <a:schemeClr val="accent5"/>
                </a:solidFill>
              </a:rPr>
              <a:t> </a:t>
            </a:r>
            <a:r>
              <a:rPr lang="en-US" sz="1500" b="1" dirty="0" err="1">
                <a:solidFill>
                  <a:schemeClr val="accent5"/>
                </a:solidFill>
              </a:rPr>
              <a:t>baru</a:t>
            </a:r>
            <a:r>
              <a:rPr lang="en-US" sz="1500" b="1" dirty="0">
                <a:solidFill>
                  <a:schemeClr val="accent5"/>
                </a:solidFill>
              </a:rPr>
              <a:t> </a:t>
            </a:r>
            <a:r>
              <a:rPr lang="en-US" sz="1500" dirty="0" err="1">
                <a:solidFill>
                  <a:schemeClr val="dk1"/>
                </a:solidFill>
              </a:rPr>
              <a:t>setiap</a:t>
            </a:r>
            <a:r>
              <a:rPr lang="en-US" sz="1500" dirty="0">
                <a:solidFill>
                  <a:schemeClr val="dk1"/>
                </a:solidFill>
              </a:rPr>
              <a:t> </a:t>
            </a:r>
            <a:r>
              <a:rPr lang="en-US" sz="1500" dirty="0" err="1">
                <a:solidFill>
                  <a:schemeClr val="dk1"/>
                </a:solidFill>
              </a:rPr>
              <a:t>tahunnya</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tahun</a:t>
            </a:r>
            <a:r>
              <a:rPr lang="en-US" sz="1500" dirty="0">
                <a:solidFill>
                  <a:schemeClr val="dk1"/>
                </a:solidFill>
              </a:rPr>
              <a:t> 2016 </a:t>
            </a:r>
            <a:r>
              <a:rPr lang="en-US" sz="1500" dirty="0" err="1">
                <a:solidFill>
                  <a:schemeClr val="dk1"/>
                </a:solidFill>
              </a:rPr>
              <a:t>hingga</a:t>
            </a:r>
            <a:r>
              <a:rPr lang="en-US" sz="1500" dirty="0">
                <a:solidFill>
                  <a:schemeClr val="dk1"/>
                </a:solidFill>
              </a:rPr>
              <a:t> 2018</a:t>
            </a:r>
            <a:endParaRPr sz="1500" dirty="0">
              <a:solidFill>
                <a:schemeClr val="dk1"/>
              </a:solidFill>
            </a:endParaRPr>
          </a:p>
        </p:txBody>
      </p:sp>
      <p:graphicFrame>
        <p:nvGraphicFramePr>
          <p:cNvPr id="4" name="Chart 3">
            <a:extLst>
              <a:ext uri="{FF2B5EF4-FFF2-40B4-BE49-F238E27FC236}">
                <a16:creationId xmlns:a16="http://schemas.microsoft.com/office/drawing/2014/main" id="{4BC87FC0-52CD-4EC3-8BAE-6F0FF28BF000}"/>
              </a:ext>
            </a:extLst>
          </p:cNvPr>
          <p:cNvGraphicFramePr>
            <a:graphicFrameLocks/>
          </p:cNvGraphicFramePr>
          <p:nvPr/>
        </p:nvGraphicFramePr>
        <p:xfrm>
          <a:off x="398197" y="1037805"/>
          <a:ext cx="4893809" cy="32437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853636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Customer Activity Growth Analysis</a:t>
            </a:r>
            <a:endParaRPr sz="2220" b="1">
              <a:solidFill>
                <a:schemeClr val="lt1"/>
              </a:solidFill>
            </a:endParaRPr>
          </a:p>
        </p:txBody>
      </p:sp>
      <p:sp>
        <p:nvSpPr>
          <p:cNvPr id="56" name="Google Shape;56;p13"/>
          <p:cNvSpPr txBox="1">
            <a:spLocks noGrp="1"/>
          </p:cNvSpPr>
          <p:nvPr>
            <p:ph type="body" idx="1"/>
          </p:nvPr>
        </p:nvSpPr>
        <p:spPr>
          <a:xfrm>
            <a:off x="5807676" y="1977081"/>
            <a:ext cx="3024624" cy="1495168"/>
          </a:xfrm>
          <a:prstGeom prst="rect">
            <a:avLst/>
          </a:prstGeom>
        </p:spPr>
        <p:txBody>
          <a:bodyPr spcFirstLastPara="1" wrap="square" lIns="91425" tIns="91425" rIns="91425" bIns="91425" anchor="t" anchorCtr="0">
            <a:normAutofit lnSpcReduction="10000"/>
          </a:bodyPr>
          <a:lstStyle/>
          <a:p>
            <a:pPr marL="133350" lvl="0" indent="0" algn="l" rtl="0">
              <a:spcBef>
                <a:spcPts val="0"/>
              </a:spcBef>
              <a:spcAft>
                <a:spcPts val="0"/>
              </a:spcAft>
              <a:buClr>
                <a:schemeClr val="dk1"/>
              </a:buClr>
              <a:buSzPts val="1500"/>
              <a:buNone/>
            </a:pPr>
            <a:r>
              <a:rPr lang="en-US" sz="1500" dirty="0">
                <a:solidFill>
                  <a:schemeClr val="dk1"/>
                </a:solidFill>
              </a:rPr>
              <a:t>Rata-rata order frequency per </a:t>
            </a:r>
            <a:r>
              <a:rPr lang="en-US" sz="1500" dirty="0" err="1">
                <a:solidFill>
                  <a:schemeClr val="dk1"/>
                </a:solidFill>
              </a:rPr>
              <a:t>tahun</a:t>
            </a:r>
            <a:r>
              <a:rPr lang="en-US" sz="1500" dirty="0">
                <a:solidFill>
                  <a:schemeClr val="dk1"/>
                </a:solidFill>
              </a:rPr>
              <a:t> </a:t>
            </a:r>
            <a:r>
              <a:rPr lang="en-US" sz="1500" dirty="0" err="1">
                <a:solidFill>
                  <a:schemeClr val="dk1"/>
                </a:solidFill>
              </a:rPr>
              <a:t>sangatlah</a:t>
            </a:r>
            <a:r>
              <a:rPr lang="en-US" sz="1500" dirty="0">
                <a:solidFill>
                  <a:schemeClr val="dk1"/>
                </a:solidFill>
              </a:rPr>
              <a:t> </a:t>
            </a:r>
            <a:r>
              <a:rPr lang="en-US" sz="1500" dirty="0" err="1">
                <a:solidFill>
                  <a:schemeClr val="dk1"/>
                </a:solidFill>
              </a:rPr>
              <a:t>rendah</a:t>
            </a:r>
            <a:r>
              <a:rPr lang="en-US" sz="1500" dirty="0">
                <a:solidFill>
                  <a:schemeClr val="dk1"/>
                </a:solidFill>
              </a:rPr>
              <a:t>, </a:t>
            </a:r>
            <a:r>
              <a:rPr lang="en-US" sz="1500" dirty="0" err="1">
                <a:solidFill>
                  <a:schemeClr val="dk1"/>
                </a:solidFill>
              </a:rPr>
              <a:t>dimana</a:t>
            </a:r>
            <a:r>
              <a:rPr lang="en-US" sz="1500" dirty="0">
                <a:solidFill>
                  <a:schemeClr val="dk1"/>
                </a:solidFill>
              </a:rPr>
              <a:t> rata-rata </a:t>
            </a:r>
            <a:r>
              <a:rPr lang="en-US" sz="1500" b="1" dirty="0" err="1">
                <a:solidFill>
                  <a:schemeClr val="accent5"/>
                </a:solidFill>
              </a:rPr>
              <a:t>pelanggan</a:t>
            </a:r>
            <a:r>
              <a:rPr lang="en-US" sz="1500" b="1" dirty="0">
                <a:solidFill>
                  <a:schemeClr val="accent5"/>
                </a:solidFill>
              </a:rPr>
              <a:t> </a:t>
            </a:r>
            <a:r>
              <a:rPr lang="en-US" sz="1500" b="1" dirty="0" err="1">
                <a:solidFill>
                  <a:schemeClr val="accent5"/>
                </a:solidFill>
              </a:rPr>
              <a:t>hanya</a:t>
            </a:r>
            <a:r>
              <a:rPr lang="en-US" sz="1500" b="1" dirty="0">
                <a:solidFill>
                  <a:schemeClr val="accent5"/>
                </a:solidFill>
              </a:rPr>
              <a:t> </a:t>
            </a:r>
            <a:r>
              <a:rPr lang="en-US" sz="1500" b="1" dirty="0" err="1">
                <a:solidFill>
                  <a:schemeClr val="accent5"/>
                </a:solidFill>
              </a:rPr>
              <a:t>membeli</a:t>
            </a:r>
            <a:r>
              <a:rPr lang="en-US" sz="1500" b="1" dirty="0">
                <a:solidFill>
                  <a:schemeClr val="accent5"/>
                </a:solidFill>
              </a:rPr>
              <a:t> </a:t>
            </a:r>
            <a:r>
              <a:rPr lang="en-US" sz="1500" b="1" dirty="0" err="1">
                <a:solidFill>
                  <a:schemeClr val="accent5"/>
                </a:solidFill>
              </a:rPr>
              <a:t>sekali</a:t>
            </a:r>
            <a:r>
              <a:rPr lang="en-US" sz="1500" b="1" dirty="0">
                <a:solidFill>
                  <a:schemeClr val="accent5"/>
                </a:solidFill>
              </a:rPr>
              <a:t> </a:t>
            </a:r>
            <a:r>
              <a:rPr lang="en-US" sz="1500" b="1" dirty="0" err="1">
                <a:solidFill>
                  <a:schemeClr val="accent5"/>
                </a:solidFill>
              </a:rPr>
              <a:t>dalam</a:t>
            </a:r>
            <a:r>
              <a:rPr lang="en-US" sz="1500" b="1" dirty="0">
                <a:solidFill>
                  <a:schemeClr val="accent5"/>
                </a:solidFill>
              </a:rPr>
              <a:t> </a:t>
            </a:r>
            <a:r>
              <a:rPr lang="en-US" sz="1500" b="1" dirty="0" err="1">
                <a:solidFill>
                  <a:schemeClr val="accent5"/>
                </a:solidFill>
              </a:rPr>
              <a:t>satu</a:t>
            </a:r>
            <a:r>
              <a:rPr lang="en-US" sz="1500" b="1" dirty="0">
                <a:solidFill>
                  <a:schemeClr val="accent5"/>
                </a:solidFill>
              </a:rPr>
              <a:t> </a:t>
            </a:r>
            <a:r>
              <a:rPr lang="en-US" sz="1500" b="1" dirty="0" err="1">
                <a:solidFill>
                  <a:schemeClr val="accent5"/>
                </a:solidFill>
              </a:rPr>
              <a:t>tahun</a:t>
            </a:r>
            <a:endParaRPr sz="1500" b="1" dirty="0">
              <a:solidFill>
                <a:schemeClr val="accent5"/>
              </a:solidFill>
            </a:endParaRPr>
          </a:p>
        </p:txBody>
      </p:sp>
      <p:graphicFrame>
        <p:nvGraphicFramePr>
          <p:cNvPr id="4" name="Chart 3">
            <a:extLst>
              <a:ext uri="{FF2B5EF4-FFF2-40B4-BE49-F238E27FC236}">
                <a16:creationId xmlns:a16="http://schemas.microsoft.com/office/drawing/2014/main" id="{4BC87FC0-52CD-4EC3-8BAE-6F0FF28BF000}"/>
              </a:ext>
            </a:extLst>
          </p:cNvPr>
          <p:cNvGraphicFramePr>
            <a:graphicFrameLocks/>
          </p:cNvGraphicFramePr>
          <p:nvPr/>
        </p:nvGraphicFramePr>
        <p:xfrm>
          <a:off x="398197" y="1037805"/>
          <a:ext cx="4893809" cy="32437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82930817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95</TotalTime>
  <Words>1313</Words>
  <Application>Microsoft Office PowerPoint</Application>
  <PresentationFormat>On-screen Show (16:9)</PresentationFormat>
  <Paragraphs>271</Paragraphs>
  <Slides>17</Slides>
  <Notes>17</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17</vt:i4>
      </vt:variant>
    </vt:vector>
  </HeadingPairs>
  <TitlesOfParts>
    <vt:vector size="25" baseType="lpstr">
      <vt:lpstr>Arial</vt:lpstr>
      <vt:lpstr>Dosis</vt:lpstr>
      <vt:lpstr>-apple-system</vt:lpstr>
      <vt:lpstr>Nunito</vt:lpstr>
      <vt:lpstr>Calibri</vt:lpstr>
      <vt:lpstr>Simple Light</vt:lpstr>
      <vt:lpstr>Simple Light</vt:lpstr>
      <vt:lpstr>1_Simple Light</vt:lpstr>
      <vt:lpstr>Analyzing eCommerce Business Performance with SQL</vt:lpstr>
      <vt:lpstr>Overview</vt:lpstr>
      <vt:lpstr>Data Preparation</vt:lpstr>
      <vt:lpstr>Data Preparation</vt:lpstr>
      <vt:lpstr>Annual Customer Activity Growth Analysis</vt:lpstr>
      <vt:lpstr>Annual Customer Activity Growth Analysis</vt:lpstr>
      <vt:lpstr>Annual Customer Activity Growth Analysis</vt:lpstr>
      <vt:lpstr>Annual Customer Activity Growth Analysis</vt:lpstr>
      <vt:lpstr>Annual Customer Activity Growth Analysis</vt:lpstr>
      <vt:lpstr>Annual Product Category Quality Analysis</vt:lpstr>
      <vt:lpstr>Annual Product Category Quality Analysis</vt:lpstr>
      <vt:lpstr>Annual Product Category Quality Analysis</vt:lpstr>
      <vt:lpstr>Annual Product Category Quality Analysis</vt:lpstr>
      <vt:lpstr>Analysis of Annual Payment Type Usage </vt:lpstr>
      <vt:lpstr>Analysis of Annual Payment Type Usage </vt:lpstr>
      <vt:lpstr>Analysis of Annual Payment Type Usage </vt:lpstr>
      <vt:lpstr>Analysis of Annual Payment Type Usage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eCommerce Business Performance with SQL</dc:title>
  <cp:lastModifiedBy>Muhammad Fu'ad Saifuddin</cp:lastModifiedBy>
  <cp:revision>5</cp:revision>
  <dcterms:modified xsi:type="dcterms:W3CDTF">2022-10-03T16:45:28Z</dcterms:modified>
</cp:coreProperties>
</file>